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23.jpeg" ContentType="image/jpeg"/>
  <Override PartName="/ppt/media/image14.jpeg" ContentType="image/jpeg"/>
  <Override PartName="/ppt/media/image8.png" ContentType="image/png"/>
  <Override PartName="/ppt/media/image22.jpeg" ContentType="image/jpeg"/>
  <Override PartName="/ppt/media/image4.png" ContentType="image/png"/>
  <Override PartName="/ppt/media/image13.jpeg" ContentType="image/jpeg"/>
  <Override PartName="/ppt/media/image21.jpeg" ContentType="image/jpeg"/>
  <Override PartName="/ppt/media/image20.jpeg" ContentType="image/jpeg"/>
  <Override PartName="/ppt/media/image11.jpeg" ContentType="image/jpeg"/>
  <Override PartName="/ppt/media/image9.png" ContentType="image/png"/>
  <Override PartName="/ppt/media/image25.gif" ContentType="image/gif"/>
  <Override PartName="/ppt/media/image5.png" ContentType="image/png"/>
  <Override PartName="/ppt/media/image6.jpeg" ContentType="image/jpeg"/>
  <Override PartName="/ppt/media/image10.png" ContentType="image/png"/>
  <Override PartName="/ppt/media/image2.png" ContentType="image/png"/>
  <Override PartName="/ppt/media/image16.gif" ContentType="image/gif"/>
  <Override PartName="/ppt/media/image15.png" ContentType="image/png"/>
  <Override PartName="/ppt/media/image19.jpeg" ContentType="image/jpeg"/>
  <Override PartName="/ppt/media/image27.jpeg" ContentType="image/jpeg"/>
  <Override PartName="/ppt/media/image18.jpeg" ContentType="image/jpeg"/>
  <Override PartName="/ppt/media/image26.jpeg" ContentType="image/jpeg"/>
  <Override PartName="/ppt/media/image7.png" ContentType="image/png"/>
  <Override PartName="/ppt/media/image1.jpeg" ContentType="image/jpeg"/>
  <Override PartName="/ppt/media/image17.jpeg" ContentType="image/jpeg"/>
  <Override PartName="/ppt/media/image3.png" ContentType="image/png"/>
  <Override PartName="/ppt/media/image24.jpeg" ContentType="image/jpeg"/>
  <Override PartName="/ppt/media/image12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103400" y="4244040"/>
            <a:ext cx="8946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687280" y="2053080"/>
            <a:ext cx="4365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5687280" y="4244040"/>
            <a:ext cx="4365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1103400" y="4244040"/>
            <a:ext cx="4365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687280" y="2053080"/>
            <a:ext cx="4365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1103400" y="2053080"/>
            <a:ext cx="8946360" cy="4195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360" cy="4195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687280" y="2053080"/>
            <a:ext cx="4365360" cy="4195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646200" y="452880"/>
            <a:ext cx="9404280" cy="5795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103400" y="4244040"/>
            <a:ext cx="4365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687280" y="2053080"/>
            <a:ext cx="4365360" cy="4195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1103400" y="2053080"/>
            <a:ext cx="8946360" cy="4195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360" cy="4195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687280" y="2053080"/>
            <a:ext cx="4365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687280" y="4244040"/>
            <a:ext cx="4365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687280" y="2053080"/>
            <a:ext cx="4365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1103400" y="4244040"/>
            <a:ext cx="894564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1103400" y="4244040"/>
            <a:ext cx="8946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687280" y="2053080"/>
            <a:ext cx="4365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5687280" y="4244040"/>
            <a:ext cx="4365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1103400" y="4244040"/>
            <a:ext cx="4365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687280" y="2053080"/>
            <a:ext cx="4365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360" cy="4195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687280" y="2053080"/>
            <a:ext cx="4365360" cy="4195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46200" y="452880"/>
            <a:ext cx="9404280" cy="5795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103400" y="4244040"/>
            <a:ext cx="4365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687280" y="2053080"/>
            <a:ext cx="4365360" cy="4195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360" cy="4195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687280" y="2053080"/>
            <a:ext cx="4365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687280" y="4244040"/>
            <a:ext cx="4365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687280" y="2053080"/>
            <a:ext cx="43653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103400" y="4244040"/>
            <a:ext cx="894564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0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669760"/>
            <a:ext cx="4036680" cy="4187880"/>
          </a:xfrm>
          <a:prstGeom prst="rect">
            <a:avLst/>
          </a:prstGeom>
        </p:spPr>
      </p:pic>
      <p:pic>
        <p:nvPicPr>
          <p:cNvPr descr="" id="1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2892240"/>
            <a:ext cx="1522080" cy="2365200"/>
          </a:xfrm>
          <a:prstGeom prst="rect">
            <a:avLst/>
          </a:prstGeom>
        </p:spPr>
      </p:pic>
      <p:sp>
        <p:nvSpPr>
          <p:cNvPr id="2" name="CustomShape 1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rgbClr val="50b9c1"/>
              </a:gs>
              <a:gs pos="100000">
                <a:srgbClr val="50b9c1"/>
              </a:gs>
            </a:gsLst>
            <a:path path="circle"/>
          </a:gradFill>
        </p:spPr>
      </p:sp>
      <p:pic>
        <p:nvPicPr>
          <p:cNvPr descr="" id="3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7999560" y="0"/>
            <a:ext cx="1603080" cy="1141200"/>
          </a:xfrm>
          <a:prstGeom prst="rect">
            <a:avLst/>
          </a:prstGeom>
        </p:spPr>
      </p:pic>
      <p:pic>
        <p:nvPicPr>
          <p:cNvPr descr="" id="4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8605800" y="6095880"/>
            <a:ext cx="993240" cy="761760"/>
          </a:xfrm>
          <a:prstGeom prst="rect">
            <a:avLst/>
          </a:prstGeom>
        </p:spPr>
      </p:pic>
      <p:sp>
        <p:nvSpPr>
          <p:cNvPr id="5" name="CustomShape 2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rgbClr val="b01513"/>
          </a:solidFill>
        </p:spPr>
      </p:sp>
      <p:sp>
        <p:nvSpPr>
          <p:cNvPr id="6" name="PlaceHolder 3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33292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7200">
                <a:solidFill>
                  <a:srgbClr val="ebebeb"/>
                </a:solidFill>
                <a:latin typeface="Century Gothic"/>
              </a:rPr>
              <a:t>Kliknij, aby edytować format tekstu tytułuKliknij, aby edytować styl</a:t>
            </a:r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entury Gothic"/>
              </a:rPr>
              <a:t>16-4-22</a:t>
            </a:r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9" name="PlaceHolder 6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A91FC9A-9326-4A3F-900E-1EAD253DCAFA}" type="slidenum">
              <a:rPr lang="pl-PL">
                <a:solidFill>
                  <a:srgbClr val="ffffff"/>
                </a:solidFill>
                <a:latin typeface="Century Gothic"/>
              </a:rPr>
              <a:t>&lt;numer&gt;</a:t>
            </a:fld>
            <a:endParaRPr/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Siódmy poziom konspektu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3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669760"/>
            <a:ext cx="4036680" cy="4187880"/>
          </a:xfrm>
          <a:prstGeom prst="rect">
            <a:avLst/>
          </a:prstGeom>
        </p:spPr>
      </p:pic>
      <p:pic>
        <p:nvPicPr>
          <p:cNvPr descr="" id="44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2892240"/>
            <a:ext cx="1522080" cy="2365200"/>
          </a:xfrm>
          <a:prstGeom prst="rect">
            <a:avLst/>
          </a:prstGeom>
        </p:spPr>
      </p:pic>
      <p:sp>
        <p:nvSpPr>
          <p:cNvPr id="45" name="CustomShape 1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rgbClr val="50b9c1"/>
              </a:gs>
              <a:gs pos="100000">
                <a:srgbClr val="50b9c1"/>
              </a:gs>
            </a:gsLst>
            <a:path path="circle"/>
          </a:gradFill>
        </p:spPr>
      </p:sp>
      <p:pic>
        <p:nvPicPr>
          <p:cNvPr descr="" id="46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7999560" y="0"/>
            <a:ext cx="1603080" cy="1141200"/>
          </a:xfrm>
          <a:prstGeom prst="rect">
            <a:avLst/>
          </a:prstGeom>
        </p:spPr>
      </p:pic>
      <p:pic>
        <p:nvPicPr>
          <p:cNvPr descr="" id="47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8605800" y="6095880"/>
            <a:ext cx="993240" cy="761760"/>
          </a:xfrm>
          <a:prstGeom prst="rect">
            <a:avLst/>
          </a:prstGeom>
        </p:spPr>
      </p:pic>
      <p:sp>
        <p:nvSpPr>
          <p:cNvPr id="48" name="CustomShape 2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rgbClr val="b01513"/>
          </a:solidFill>
        </p:spPr>
      </p:sp>
      <p:sp>
        <p:nvSpPr>
          <p:cNvPr id="49" name="PlaceHolder 3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4200">
                <a:solidFill>
                  <a:srgbClr val="ebebeb"/>
                </a:solidFill>
                <a:latin typeface="Century Gothic"/>
              </a:rPr>
              <a:t>Kliknij, aby edytować format tekstu tytułuKliknij, aby edytować styl</a:t>
            </a:r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Szósty poziom konspektu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3"/>
              <a:buChar char="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Siódmy poziom konspektuEdytuj style wzorca tekstu</a:t>
            </a:r>
            <a:endParaRPr/>
          </a:p>
          <a:p>
            <a:pPr lvl="1">
              <a:lnSpc>
                <a:spcPct val="100000"/>
              </a:lnSpc>
              <a:buSzPct val="80000"/>
              <a:buFont charset="2" typeface="Wingdings 3"/>
              <a:buChar char=""/>
            </a:pPr>
            <a:r>
              <a:rPr lang="en-US">
                <a:solidFill>
                  <a:srgbClr val="ffffff"/>
                </a:solidFill>
                <a:latin typeface="Century Gothic"/>
              </a:rPr>
              <a:t>Drugi poziom</a:t>
            </a:r>
            <a:endParaRPr/>
          </a:p>
          <a:p>
            <a:pPr lvl="1">
              <a:buSzPct val="80000"/>
              <a:buFont charset="2" typeface="Wingdings 3"/>
              <a:buChar char=""/>
            </a:pPr>
            <a:r>
              <a:rPr lang="en-US" sz="1600">
                <a:solidFill>
                  <a:srgbClr val="ffffff"/>
                </a:solidFill>
                <a:latin typeface="Century Gothic"/>
              </a:rPr>
              <a:t>Trzeci poziom</a:t>
            </a:r>
            <a:endParaRPr/>
          </a:p>
          <a:p>
            <a:pPr lvl="2">
              <a:buSzPct val="80000"/>
              <a:buFont charset="2" typeface="Wingdings 3"/>
              <a:buChar char=""/>
            </a:pPr>
            <a:r>
              <a:rPr lang="en-US" sz="1400">
                <a:solidFill>
                  <a:srgbClr val="ffffff"/>
                </a:solidFill>
                <a:latin typeface="Century Gothic"/>
              </a:rPr>
              <a:t>Czwarty poziom</a:t>
            </a:r>
            <a:endParaRPr/>
          </a:p>
          <a:p>
            <a:pPr lvl="3">
              <a:buSzPct val="80000"/>
              <a:buFont charset="2" typeface="Wingdings 3"/>
              <a:buChar char=""/>
            </a:pPr>
            <a:r>
              <a:rPr lang="en-US" sz="1400">
                <a:solidFill>
                  <a:srgbClr val="ffffff"/>
                </a:solidFill>
                <a:latin typeface="Century Gothic"/>
              </a:rPr>
              <a:t>Piąty poziom</a:t>
            </a:r>
            <a:endParaRPr/>
          </a:p>
        </p:txBody>
      </p:sp>
      <p:sp>
        <p:nvSpPr>
          <p:cNvPr id="51" name="PlaceHolder 5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entury Gothic"/>
              </a:rPr>
              <a:t>16-4-22</a:t>
            </a:r>
            <a:endParaRPr/>
          </a:p>
        </p:txBody>
      </p:sp>
      <p:sp>
        <p:nvSpPr>
          <p:cNvPr id="52" name="PlaceHolder 6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53" name="PlaceHolder 7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0E8BF24A-8939-422D-BED7-19C5F34BE7F5}" type="slidenum">
              <a:rPr lang="pl-PL">
                <a:solidFill>
                  <a:srgbClr val="ffffff"/>
                </a:solidFill>
                <a:latin typeface="Century Gothic"/>
              </a:rPr>
              <a:t>&lt;numer&gt;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gif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gif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6309360" y="2714760"/>
            <a:ext cx="5882400" cy="332928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en-US" sz="10000">
                <a:solidFill>
                  <a:srgbClr val="ff0000"/>
                </a:solidFill>
                <a:latin typeface="Century Gothic"/>
              </a:rPr>
              <a:t>„</a:t>
            </a:r>
            <a:r>
              <a:rPr lang="en-US" sz="10000">
                <a:solidFill>
                  <a:srgbClr val="ff0000"/>
                </a:solidFill>
                <a:latin typeface="Bell MT"/>
              </a:rPr>
              <a:t>Magiczne Drzewo</a:t>
            </a:r>
            <a:r>
              <a:rPr lang="en-US" sz="10000">
                <a:solidFill>
                  <a:srgbClr val="ff0000"/>
                </a:solidFill>
                <a:latin typeface="Century Gothic"/>
              </a:rPr>
              <a:t>”</a:t>
            </a:r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1154880" y="4968720"/>
            <a:ext cx="8825400" cy="1458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pl-PL" sz="3200">
                <a:solidFill>
                  <a:srgbClr val="ff0000"/>
                </a:solidFill>
                <a:latin typeface="Century Gothic"/>
              </a:rPr>
              <a:t>Autor serii :</a:t>
            </a:r>
            <a:endParaRPr/>
          </a:p>
          <a:p>
            <a:pPr>
              <a:lnSpc>
                <a:spcPct val="100000"/>
              </a:lnSpc>
            </a:pPr>
            <a:r>
              <a:rPr b="1" lang="pl-PL" sz="3200">
                <a:solidFill>
                  <a:srgbClr val="ff0000"/>
                </a:solidFill>
                <a:latin typeface="Century Gothic"/>
              </a:rPr>
              <a:t>Andrzej Maleszka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88" name="CustomShape 3"/>
          <p:cNvSpPr/>
          <p:nvPr/>
        </p:nvSpPr>
        <p:spPr>
          <a:xfrm>
            <a:off x="1541520" y="705240"/>
            <a:ext cx="8438760" cy="913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l-PL" sz="5400">
                <a:solidFill>
                  <a:srgbClr val="ff0000"/>
                </a:solidFill>
                <a:latin typeface="Century Gothic"/>
              </a:rPr>
              <a:t>Książki ,które polecam</a:t>
            </a:r>
            <a:endParaRPr/>
          </a:p>
        </p:txBody>
      </p:sp>
      <p:pic>
        <p:nvPicPr>
          <p:cNvPr descr="" id="89" name="ODG-OSY NATURY- LAS, -piew ptaków - RELAKS MUZYKA LATO mp3"/>
          <p:cNvPicPr/>
          <p:nvPr/>
        </p:nvPicPr>
        <p:blipFill>
          <a:blip r:embed="rId2"/>
          <a:stretch>
            <a:fillRect/>
          </a:stretch>
        </p:blipFill>
        <p:spPr>
          <a:xfrm>
            <a:off x="422280" y="5817600"/>
            <a:ext cx="609120" cy="609120"/>
          </a:xfrm>
          <a:prstGeom prst="rect">
            <a:avLst/>
          </a:prstGeom>
        </p:spPr>
      </p:pic>
    </p:spTree>
  </p:cSld>
  <p:transition advTm="6000" spd="slow">
    <p:push dir="d"/>
  </p:transition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646200" y="452880"/>
            <a:ext cx="99604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6600">
                <a:solidFill>
                  <a:srgbClr val="ebebeb"/>
                </a:solidFill>
                <a:latin typeface="Century Gothic"/>
              </a:rPr>
              <a:t>Autor:</a:t>
            </a:r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80000"/>
              <a:buFont charset="2" typeface="Wingdings 3"/>
              <a:buChar char="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                          </a:t>
            </a:r>
            <a:r>
              <a:rPr b="1" lang="en-US" sz="2000">
                <a:solidFill>
                  <a:srgbClr val="ff0000"/>
                </a:solidFill>
                <a:latin typeface="Century Gothic"/>
              </a:rPr>
              <a:t>Andrzej Maleszka (ur. 3 marca 1955 w Poznaniu),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3"/>
              <a:buChar char=""/>
            </a:pPr>
            <a:r>
              <a:rPr b="1" lang="en-US" sz="2000">
                <a:solidFill>
                  <a:srgbClr val="ff0000"/>
                </a:solidFill>
                <a:latin typeface="Century Gothic"/>
              </a:rPr>
              <a:t>                          </a:t>
            </a:r>
            <a:r>
              <a:rPr b="1" lang="en-US" sz="2000">
                <a:solidFill>
                  <a:srgbClr val="ff0000"/>
                </a:solidFill>
                <a:latin typeface="Century Gothic"/>
              </a:rPr>
              <a:t>reżyser filmowy, autor powieści i scenariuszy.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3"/>
              <a:buChar char=""/>
            </a:pPr>
            <a:r>
              <a:rPr b="1" lang="en-US" sz="2000">
                <a:solidFill>
                  <a:srgbClr val="ff0000"/>
                </a:solidFill>
                <a:latin typeface="Century Gothic"/>
              </a:rPr>
              <a:t>                          </a:t>
            </a:r>
            <a:r>
              <a:rPr b="1" lang="en-US" sz="2000">
                <a:solidFill>
                  <a:srgbClr val="ff0000"/>
                </a:solidFill>
                <a:latin typeface="Century Gothic"/>
              </a:rPr>
              <a:t>Jest zdobywcą wielu nagród na międzynarodowych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3"/>
              <a:buChar char=""/>
            </a:pPr>
            <a:r>
              <a:rPr b="1" lang="en-US" sz="2000">
                <a:solidFill>
                  <a:srgbClr val="ff0000"/>
                </a:solidFill>
                <a:latin typeface="Century Gothic"/>
              </a:rPr>
              <a:t>                          </a:t>
            </a:r>
            <a:r>
              <a:rPr b="1" lang="en-US" sz="2000">
                <a:solidFill>
                  <a:srgbClr val="ff0000"/>
                </a:solidFill>
                <a:latin typeface="Century Gothic"/>
              </a:rPr>
              <a:t>festiwalach. Jego filmy i powieści są pełne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3"/>
              <a:buChar char=""/>
            </a:pPr>
            <a:r>
              <a:rPr b="1" lang="en-US" sz="2000">
                <a:solidFill>
                  <a:srgbClr val="ff0000"/>
                </a:solidFill>
                <a:latin typeface="Century Gothic"/>
              </a:rPr>
              <a:t>                          </a:t>
            </a:r>
            <a:r>
              <a:rPr b="1" lang="en-US" sz="2000">
                <a:solidFill>
                  <a:srgbClr val="ff0000"/>
                </a:solidFill>
                <a:latin typeface="Century Gothic"/>
              </a:rPr>
              <a:t>fantastycznych przygód, a jednocześnie opowiadają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ff0000"/>
                </a:solidFill>
                <a:latin typeface="Century Gothic"/>
              </a:rPr>
              <a:t>                               </a:t>
            </a:r>
            <a:r>
              <a:rPr b="1" lang="en-US" sz="2000">
                <a:solidFill>
                  <a:srgbClr val="ff0000"/>
                </a:solidFill>
                <a:latin typeface="Century Gothic"/>
              </a:rPr>
              <a:t>o ważnych sprawach.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92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03400" y="2053080"/>
            <a:ext cx="2133360" cy="2285640"/>
          </a:xfrm>
          <a:prstGeom prst="rect">
            <a:avLst/>
          </a:prstGeom>
        </p:spPr>
      </p:pic>
      <p:pic>
        <p:nvPicPr>
          <p:cNvPr descr="" id="93" name="Muzyka Relaksacyjna - PRZEPIĘKNA"/>
          <p:cNvPicPr/>
          <p:nvPr/>
        </p:nvPicPr>
        <p:blipFill>
          <a:blip r:embed="rId3"/>
          <a:stretch>
            <a:fillRect/>
          </a:stretch>
        </p:blipFill>
        <p:spPr>
          <a:xfrm>
            <a:off x="1428120" y="5638680"/>
            <a:ext cx="609120" cy="609120"/>
          </a:xfrm>
          <a:prstGeom prst="rect">
            <a:avLst/>
          </a:prstGeom>
        </p:spPr>
      </p:pic>
    </p:spTree>
  </p:cSld>
  <p:transition advTm="21000" spd="med">
    <p:pull dir="l"/>
  </p:transition>
  <p:timing>
    <p:tnLst>
      <p:par>
        <p:cTn dur="indefinite" id="6" nodeType="tmRoot" restart="never">
          <p:childTnLst>
            <p:seq>
              <p:cTn dur="indefinite" id="7" nodeType="mainSeq">
                <p:childTnLst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after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645120" y="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4200">
                <a:solidFill>
                  <a:srgbClr val="ff0000"/>
                </a:solidFill>
                <a:latin typeface="Century Gothic"/>
              </a:rPr>
              <a:t>Przedmioty wykonane z Magicznego Drzewa</a:t>
            </a:r>
            <a:endParaRPr/>
          </a:p>
        </p:txBody>
      </p:sp>
      <p:pic>
        <p:nvPicPr>
          <p:cNvPr descr="" id="95" name="Symbol zastępczy zawartości 3"/>
          <p:cNvPicPr/>
          <p:nvPr/>
        </p:nvPicPr>
        <p:blipFill>
          <a:blip r:embed="rId1"/>
          <a:stretch>
            <a:fillRect/>
          </a:stretch>
        </p:blipFill>
        <p:spPr>
          <a:xfrm>
            <a:off x="1470240" y="1470600"/>
            <a:ext cx="1077120" cy="1996560"/>
          </a:xfrm>
          <a:prstGeom prst="rect">
            <a:avLst/>
          </a:prstGeom>
        </p:spPr>
      </p:pic>
      <p:pic>
        <p:nvPicPr>
          <p:cNvPr descr="" id="96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3346200" y="1400400"/>
            <a:ext cx="1458720" cy="2066760"/>
          </a:xfrm>
          <a:prstGeom prst="rect">
            <a:avLst/>
          </a:prstGeom>
        </p:spPr>
      </p:pic>
      <p:pic>
        <p:nvPicPr>
          <p:cNvPr descr="" id="97" name="Obraz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68200" y="1400400"/>
            <a:ext cx="3101760" cy="2066760"/>
          </a:xfrm>
          <a:prstGeom prst="rect">
            <a:avLst/>
          </a:prstGeom>
        </p:spPr>
      </p:pic>
      <p:pic>
        <p:nvPicPr>
          <p:cNvPr descr="" id="98" name="Obraz 6"/>
          <p:cNvPicPr/>
          <p:nvPr/>
        </p:nvPicPr>
        <p:blipFill>
          <a:blip r:embed="rId4"/>
          <a:stretch>
            <a:fillRect/>
          </a:stretch>
        </p:blipFill>
        <p:spPr>
          <a:xfrm>
            <a:off x="1470240" y="4264560"/>
            <a:ext cx="1454400" cy="2066760"/>
          </a:xfrm>
          <a:prstGeom prst="rect">
            <a:avLst/>
          </a:prstGeom>
        </p:spPr>
      </p:pic>
      <p:pic>
        <p:nvPicPr>
          <p:cNvPr descr="" id="99" name="Obraz 8"/>
          <p:cNvPicPr/>
          <p:nvPr/>
        </p:nvPicPr>
        <p:blipFill>
          <a:blip r:embed="rId5"/>
          <a:stretch>
            <a:fillRect/>
          </a:stretch>
        </p:blipFill>
        <p:spPr>
          <a:xfrm>
            <a:off x="5439600" y="1400400"/>
            <a:ext cx="2066760" cy="2066760"/>
          </a:xfrm>
          <a:prstGeom prst="rect">
            <a:avLst/>
          </a:prstGeom>
        </p:spPr>
      </p:pic>
      <p:pic>
        <p:nvPicPr>
          <p:cNvPr descr="" id="100" name="Obraz 9"/>
          <p:cNvPicPr/>
          <p:nvPr/>
        </p:nvPicPr>
        <p:blipFill>
          <a:blip r:embed="rId6"/>
          <a:stretch>
            <a:fillRect/>
          </a:stretch>
        </p:blipFill>
        <p:spPr>
          <a:xfrm>
            <a:off x="4887720" y="4264560"/>
            <a:ext cx="1492920" cy="2066760"/>
          </a:xfrm>
          <a:prstGeom prst="rect">
            <a:avLst/>
          </a:prstGeom>
        </p:spPr>
      </p:pic>
      <p:pic>
        <p:nvPicPr>
          <p:cNvPr descr="" id="101" name="Obraz 11"/>
          <p:cNvPicPr/>
          <p:nvPr/>
        </p:nvPicPr>
        <p:blipFill>
          <a:blip r:embed="rId7"/>
          <a:stretch>
            <a:fillRect/>
          </a:stretch>
        </p:blipFill>
        <p:spPr>
          <a:xfrm>
            <a:off x="7883640" y="4264560"/>
            <a:ext cx="3306960" cy="2066760"/>
          </a:xfrm>
          <a:prstGeom prst="rect">
            <a:avLst/>
          </a:prstGeom>
        </p:spPr>
      </p:pic>
      <p:sp>
        <p:nvSpPr>
          <p:cNvPr id="102" name="CustomShape 2"/>
          <p:cNvSpPr/>
          <p:nvPr/>
        </p:nvSpPr>
        <p:spPr>
          <a:xfrm>
            <a:off x="645120" y="3467520"/>
            <a:ext cx="243720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entury Gothic"/>
              </a:rPr>
              <a:t>Czerwone Krzesło</a:t>
            </a:r>
            <a:endParaRPr/>
          </a:p>
        </p:txBody>
      </p:sp>
      <p:sp>
        <p:nvSpPr>
          <p:cNvPr id="103" name="CustomShape 3"/>
          <p:cNvSpPr/>
          <p:nvPr/>
        </p:nvSpPr>
        <p:spPr>
          <a:xfrm>
            <a:off x="3165120" y="3496680"/>
            <a:ext cx="1722240" cy="639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entury Gothic"/>
              </a:rPr>
              <a:t>Most Zapomnienia</a:t>
            </a:r>
            <a:endParaRPr/>
          </a:p>
        </p:txBody>
      </p:sp>
      <p:sp>
        <p:nvSpPr>
          <p:cNvPr id="104" name="CustomShape 4"/>
          <p:cNvSpPr/>
          <p:nvPr/>
        </p:nvSpPr>
        <p:spPr>
          <a:xfrm>
            <a:off x="5016960" y="3496680"/>
            <a:ext cx="272772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entury Gothic"/>
              </a:rPr>
              <a:t>Łóżko Spełniające Sny</a:t>
            </a:r>
            <a:endParaRPr/>
          </a:p>
        </p:txBody>
      </p:sp>
      <p:sp>
        <p:nvSpPr>
          <p:cNvPr id="105" name="CustomShape 5"/>
          <p:cNvSpPr/>
          <p:nvPr/>
        </p:nvSpPr>
        <p:spPr>
          <a:xfrm>
            <a:off x="8815320" y="3496680"/>
            <a:ext cx="220716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entury Gothic"/>
              </a:rPr>
              <a:t>Magiczne Szachy</a:t>
            </a:r>
            <a:endParaRPr/>
          </a:p>
        </p:txBody>
      </p:sp>
      <p:sp>
        <p:nvSpPr>
          <p:cNvPr id="106" name="CustomShape 6"/>
          <p:cNvSpPr/>
          <p:nvPr/>
        </p:nvSpPr>
        <p:spPr>
          <a:xfrm>
            <a:off x="505800" y="6347160"/>
            <a:ext cx="338292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entury Gothic"/>
              </a:rPr>
              <a:t>Kostka Spełniająca Życzenia</a:t>
            </a:r>
            <a:endParaRPr/>
          </a:p>
        </p:txBody>
      </p:sp>
      <p:sp>
        <p:nvSpPr>
          <p:cNvPr id="107" name="CustomShape 7"/>
          <p:cNvSpPr/>
          <p:nvPr/>
        </p:nvSpPr>
        <p:spPr>
          <a:xfrm>
            <a:off x="5141880" y="6331680"/>
            <a:ext cx="984600" cy="3646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entury Gothic"/>
              </a:rPr>
              <a:t>Idalia</a:t>
            </a:r>
            <a:endParaRPr/>
          </a:p>
        </p:txBody>
      </p:sp>
      <p:sp>
        <p:nvSpPr>
          <p:cNvPr id="108" name="CustomShape 8"/>
          <p:cNvSpPr/>
          <p:nvPr/>
        </p:nvSpPr>
        <p:spPr>
          <a:xfrm>
            <a:off x="7066080" y="6360840"/>
            <a:ext cx="494172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entury Gothic"/>
              </a:rPr>
              <a:t>Puzzle prowadzące do Świata Olbrzymów</a:t>
            </a:r>
            <a:endParaRPr/>
          </a:p>
        </p:txBody>
      </p:sp>
    </p:spTree>
  </p:cSld>
  <p:transition advTm="15000" spd="med">
    <p:pull dir="l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874080" y="0"/>
            <a:ext cx="9571320" cy="8211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4200">
                <a:solidFill>
                  <a:srgbClr val="ff0000"/>
                </a:solidFill>
                <a:latin typeface="Century Gothic"/>
              </a:rPr>
              <a:t>A tak to się zaczęło…</a:t>
            </a:r>
            <a:endParaRPr/>
          </a:p>
        </p:txBody>
      </p:sp>
      <p:sp>
        <p:nvSpPr>
          <p:cNvPr id="110" name="TextShape 2"/>
          <p:cNvSpPr txBox="1"/>
          <p:nvPr/>
        </p:nvSpPr>
        <p:spPr>
          <a:xfrm>
            <a:off x="0" y="3138840"/>
            <a:ext cx="12351960" cy="4111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ff0000"/>
                </a:solidFill>
                <a:latin typeface="Century Gothic"/>
              </a:rPr>
              <a:t>W dwutysięcznym roku nad Doliną Warty przeszła straszliwa burza.</a:t>
            </a:r>
            <a:endParaRPr/>
          </a:p>
        </p:txBody>
      </p:sp>
      <p:sp>
        <p:nvSpPr>
          <p:cNvPr id="111" name="CustomShape 3"/>
          <p:cNvSpPr/>
          <p:nvPr/>
        </p:nvSpPr>
        <p:spPr>
          <a:xfrm>
            <a:off x="-435960" y="3574440"/>
            <a:ext cx="12191760" cy="9435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l-PL" sz="2800">
                <a:solidFill>
                  <a:srgbClr val="ff0000"/>
                </a:solidFill>
                <a:latin typeface="Century Gothic"/>
              </a:rPr>
              <a:t>Piorun uderzył w stary dąb, który pękł i runął na ziemię.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l-PL" sz="2800">
                <a:solidFill>
                  <a:srgbClr val="ff0000"/>
                </a:solidFill>
                <a:latin typeface="Century Gothic"/>
              </a:rPr>
              <a:t>Nie był to zwyczajny dąb. Było to Magiczne Drzewo…</a:t>
            </a:r>
            <a:endParaRPr/>
          </a:p>
        </p:txBody>
      </p:sp>
    </p:spTree>
  </p:cSld>
  <p:transition advTm="5000" spd="slow">
    <p:randomBar dir="vert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e2a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2" name="Obraz 7"/>
          <p:cNvPicPr/>
          <p:nvPr/>
        </p:nvPicPr>
        <p:blipFill>
          <a:blip r:embed="rId1"/>
          <a:stretch>
            <a:fillRect/>
          </a:stretch>
        </p:blipFill>
        <p:spPr>
          <a:xfrm>
            <a:off x="9843840" y="2357280"/>
            <a:ext cx="2252880" cy="3200040"/>
          </a:xfrm>
          <a:prstGeom prst="rect">
            <a:avLst/>
          </a:prstGeom>
        </p:spPr>
      </p:pic>
      <p:pic>
        <p:nvPicPr>
          <p:cNvPr descr="" id="113" name="Obraz 8"/>
          <p:cNvPicPr/>
          <p:nvPr/>
        </p:nvPicPr>
        <p:blipFill>
          <a:blip r:embed="rId2"/>
          <a:stretch>
            <a:fillRect/>
          </a:stretch>
        </p:blipFill>
        <p:spPr>
          <a:xfrm>
            <a:off x="1420920" y="0"/>
            <a:ext cx="1554120" cy="2880360"/>
          </a:xfrm>
          <a:prstGeom prst="rect">
            <a:avLst/>
          </a:prstGeom>
        </p:spPr>
      </p:pic>
      <p:sp>
        <p:nvSpPr>
          <p:cNvPr id="114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ff0000"/>
                </a:solidFill>
                <a:latin typeface="Century Gothic"/>
              </a:rPr>
              <a:t>Zacznij od :</a:t>
            </a:r>
            <a:r>
              <a:rPr lang="en-US" sz="4400">
                <a:solidFill>
                  <a:srgbClr val="ff0000"/>
                </a:solidFill>
                <a:latin typeface="Century Gothic"/>
              </a:rPr>
              <a:t>
</a:t>
            </a:r>
            <a:r>
              <a:rPr lang="en-US" sz="4400">
                <a:solidFill>
                  <a:srgbClr val="ff0000"/>
                </a:solidFill>
                <a:latin typeface="Century Gothic"/>
              </a:rPr>
              <a:t>„Czerwone Krzesło”</a:t>
            </a:r>
            <a:endParaRPr/>
          </a:p>
        </p:txBody>
      </p:sp>
      <p:sp>
        <p:nvSpPr>
          <p:cNvPr id="115" name="TextShape 2"/>
          <p:cNvSpPr txBox="1"/>
          <p:nvPr/>
        </p:nvSpPr>
        <p:spPr>
          <a:xfrm>
            <a:off x="1103400" y="1853280"/>
            <a:ext cx="8946360" cy="48672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80000"/>
              <a:buFont charset="2" typeface="Wingdings 3"/>
              <a:buChar char=""/>
            </a:pPr>
            <a:r>
              <a:rPr b="1" lang="en-US" sz="2000">
                <a:solidFill>
                  <a:srgbClr val="000000"/>
                </a:solidFill>
                <a:latin typeface="Century Gothic"/>
              </a:rPr>
              <a:t>Opis fabuły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3"/>
              <a:buChar char=""/>
            </a:pPr>
            <a:r>
              <a:rPr b="1" lang="en-US" sz="2000">
                <a:solidFill>
                  <a:srgbClr val="000000"/>
                </a:solidFill>
                <a:latin typeface="Century Gothic"/>
              </a:rPr>
              <a:t>Głównymi bohaterami są dzieci z rodziny Rossów : Kuki, Tosia i Filip. </a:t>
            </a:r>
            <a:r>
              <a:rPr b="1" lang="en-US" sz="2000">
                <a:solidFill>
                  <a:srgbClr val="000000"/>
                </a:solidFill>
                <a:latin typeface="Century Gothic"/>
              </a:rPr>
              <a:t>
</a:t>
            </a:r>
            <a:r>
              <a:rPr b="1" lang="en-US" sz="2000">
                <a:solidFill>
                  <a:srgbClr val="000000"/>
                </a:solidFill>
                <a:latin typeface="Century Gothic"/>
              </a:rPr>
              <a:t>Ich rodzice stracili pracę. Bogata ciotka oferuje mamie i tacie pracę na statku Queen Victoria. Rodzice nie chcą jej przyjąć, gdyż musieliby  opuścić swoje pociechy na długi czas. Wszystko się zmienia, gdy Kuki wyławia z rzeki czerwone krzesło. Okazuje się, że wystarczy usiąść na krześle i wypowiedzieć życzenie by ono się spełniło.</a:t>
            </a:r>
            <a:r>
              <a:rPr b="1" lang="en-US" sz="2000">
                <a:solidFill>
                  <a:srgbClr val="000000"/>
                </a:solidFill>
                <a:latin typeface="Century Gothic"/>
              </a:rPr>
              <a:t>
</a:t>
            </a:r>
            <a:r>
              <a:rPr b="1" lang="en-US" sz="2000">
                <a:solidFill>
                  <a:srgbClr val="000000"/>
                </a:solidFill>
                <a:latin typeface="Century Gothic"/>
              </a:rPr>
              <a:t>Ciotka siada na nim i życzy sobie by jej siostra z mężem przyjęli pracę w orkiestrze statku Queen Victoria. Gdy dzieci domyślają się jaką cudowną moc posiada czerwony mebel postanawiają wykorzystać ją do odzyskania rodziców. Za sprawą krzesła przeżywają mnóstwo zabawnych i ciekawych przygód, uczą się też, że trzeba bardzo uważać na słowa, gdyż krzesło rozumie wszystko dosłownie.</a:t>
            </a:r>
            <a:r>
              <a:rPr b="1" lang="en-US" sz="2000">
                <a:solidFill>
                  <a:srgbClr val="000000"/>
                </a:solidFill>
                <a:latin typeface="Century Gothic"/>
              </a:rPr>
              <a:t>
</a:t>
            </a:r>
            <a:endParaRPr/>
          </a:p>
        </p:txBody>
      </p:sp>
    </p:spTree>
  </p:cSld>
  <p:transition advTm="40000" spd="slow">
    <p:push dir="d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254160" y="2662560"/>
            <a:ext cx="5793480" cy="41950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0000"/>
              <a:buFont charset="2" typeface="Wingdings 3"/>
              <a:buChar char=""/>
            </a:pPr>
            <a:r>
              <a:rPr b="1" lang="en-US" sz="2400">
                <a:solidFill>
                  <a:srgbClr val="000000"/>
                </a:solidFill>
                <a:latin typeface="Century Gothic"/>
              </a:rPr>
              <a:t>Cykl powieści „Magiczne Drzewo” opowiada o przyjaźni, szczęściu i pechu. Łączy w sobie współczesne życie i magiczne wydarzenia.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3"/>
              <a:buChar char=""/>
            </a:pPr>
            <a:r>
              <a:rPr b="1" lang="en-US" sz="2400">
                <a:solidFill>
                  <a:srgbClr val="000000"/>
                </a:solidFill>
                <a:latin typeface="Century Gothic"/>
              </a:rPr>
              <a:t>Wartka akcja pełna przygód sprawia, że czytając nie można się oderwać.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ransition advTm="15000" spd="slow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3821040" y="2499480"/>
            <a:ext cx="421884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8000">
                <a:solidFill>
                  <a:srgbClr val="ff0000"/>
                </a:solidFill>
                <a:latin typeface="Century Gothic"/>
              </a:rPr>
              <a:t>KONIEC</a:t>
            </a:r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762480" y="201600"/>
            <a:ext cx="8946360" cy="207648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20" name="CustomShape 3"/>
          <p:cNvSpPr/>
          <p:nvPr/>
        </p:nvSpPr>
        <p:spPr>
          <a:xfrm>
            <a:off x="130680" y="3448440"/>
            <a:ext cx="12061080" cy="4938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b="1" lang="pl-PL" sz="2000">
                <a:solidFill>
                  <a:srgbClr val="ff0000"/>
                </a:solidFill>
                <a:latin typeface="Century Gothic"/>
              </a:rPr>
              <a:t>Wykonał : Aleksander Jóźwik kl. V</a:t>
            </a:r>
            <a:endParaRPr/>
          </a:p>
          <a:p>
            <a:pPr algn="r">
              <a:lnSpc>
                <a:spcPct val="100000"/>
              </a:lnSpc>
            </a:pPr>
            <a:r>
              <a:rPr b="1" lang="pl-PL" sz="2000">
                <a:solidFill>
                  <a:srgbClr val="ff0000"/>
                </a:solidFill>
                <a:latin typeface="Century Gothic"/>
              </a:rPr>
              <a:t>Szkoła Podstawowa nr 19 im. Mikołaja Kopernika Jaworzno</a:t>
            </a:r>
            <a:endParaRPr/>
          </a:p>
          <a:p>
            <a:pPr algn="r">
              <a:lnSpc>
                <a:spcPct val="100000"/>
              </a:lnSpc>
            </a:pPr>
            <a:r>
              <a:rPr b="1" lang="pl-PL" sz="2000">
                <a:solidFill>
                  <a:srgbClr val="ffff00"/>
                </a:solidFill>
                <a:latin typeface="Century Gothic"/>
              </a:rPr>
              <a:t>Praca została wykonana w programie Microsoft Office 2016</a:t>
            </a:r>
            <a:endParaRPr/>
          </a:p>
          <a:p>
            <a:pPr algn="r">
              <a:lnSpc>
                <a:spcPct val="100000"/>
              </a:lnSpc>
            </a:pPr>
            <a:r>
              <a:rPr b="1" lang="pl-PL" sz="2000">
                <a:solidFill>
                  <a:srgbClr val="ffff00"/>
                </a:solidFill>
                <a:latin typeface="Century Gothic"/>
              </a:rPr>
              <a:t>Źródła : Grafika Google, Wikipedia, YouTube, Książka, Opracowanie Własne.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ransition spd="slow">
    <p:split dir="out"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