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7" r:id="rId2"/>
    <p:sldId id="266" r:id="rId3"/>
    <p:sldId id="267" r:id="rId4"/>
    <p:sldId id="269" r:id="rId5"/>
    <p:sldId id="262" r:id="rId6"/>
    <p:sldId id="264" r:id="rId7"/>
    <p:sldId id="265" r:id="rId8"/>
    <p:sldId id="261" r:id="rId9"/>
    <p:sldId id="260" r:id="rId10"/>
    <p:sldId id="258" r:id="rId11"/>
    <p:sldId id="259" r:id="rId12"/>
    <p:sldId id="268"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3F4"/>
    <a:srgbClr val="DFC7DE"/>
    <a:srgbClr val="1D6A24"/>
    <a:srgbClr val="FEEFF0"/>
    <a:srgbClr val="FA809B"/>
    <a:srgbClr val="D2E2D3"/>
    <a:srgbClr val="FEECF3"/>
    <a:srgbClr val="FEF6F8"/>
    <a:srgbClr val="FBD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varScale="1">
        <p:scale>
          <a:sx n="93" d="100"/>
          <a:sy n="93" d="100"/>
        </p:scale>
        <p:origin x="84"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3/14/21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3/14/21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3/14/21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3/14/21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pull/>
  </p:transition>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magurskiewyprawy.pl/2016/12/dawne-emkowskie-tradycje-i-zwyczaje.html?m=1" TargetMode="External"/><Relationship Id="rId2" Type="http://schemas.openxmlformats.org/officeDocument/2006/relationships/hyperlink" Target="https://historia.org.pl/2015/05/31/sladami-lemkowskiej-kultury-i-religii-charakterystyka-mniejszosci-etnicznej/" TargetMode="External"/><Relationship Id="rId1" Type="http://schemas.openxmlformats.org/officeDocument/2006/relationships/slideLayout" Target="../slideLayouts/slideLayout3.xml"/><Relationship Id="rId5" Type="http://schemas.openxmlformats.org/officeDocument/2006/relationships/hyperlink" Target="https://pl.wikipedia.org/wiki/%C5%81emkowie" TargetMode="External"/><Relationship Id="rId4" Type="http://schemas.openxmlformats.org/officeDocument/2006/relationships/hyperlink" Target="http://www.krynica.pl/%C5%81emkowie-c164.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4-B5dG0zWg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ED7E4E3D-A222-4710-A9C1-ADC07803137F}"/>
              </a:ext>
            </a:extLst>
          </p:cNvPr>
          <p:cNvSpPr>
            <a:spLocks noGrp="1"/>
          </p:cNvSpPr>
          <p:nvPr>
            <p:ph idx="1"/>
          </p:nvPr>
        </p:nvSpPr>
        <p:spPr>
          <a:xfrm>
            <a:off x="3105492" y="2453124"/>
            <a:ext cx="8779512" cy="2879256"/>
          </a:xfrm>
        </p:spPr>
        <p:txBody>
          <a:bodyPr vert="horz" lIns="91440" tIns="45720" rIns="91440" bIns="45720" rtlCol="0" anchor="t">
            <a:normAutofit/>
          </a:bodyPr>
          <a:lstStyle/>
          <a:p>
            <a:pPr marL="0" indent="0">
              <a:buNone/>
            </a:pPr>
            <a:r>
              <a:rPr lang="pl-PL" sz="8000" b="1" dirty="0">
                <a:ln w="6600">
                  <a:solidFill>
                    <a:schemeClr val="accent2"/>
                  </a:solidFill>
                  <a:prstDash val="solid"/>
                </a:ln>
                <a:solidFill>
                  <a:srgbClr val="FFFFFF"/>
                </a:solidFill>
                <a:effectLst>
                  <a:outerShdw dist="38100" dir="2700000" algn="tl" rotWithShape="0">
                    <a:schemeClr val="accent2"/>
                  </a:outerShdw>
                </a:effectLst>
                <a:latin typeface="+mj-lt"/>
              </a:rPr>
              <a:t>ŁEMKOWIE</a:t>
            </a:r>
            <a:r>
              <a:rPr lang="pl-PL" sz="4000" dirty="0">
                <a:solidFill>
                  <a:srgbClr val="262626"/>
                </a:solidFill>
                <a:latin typeface="+mj-lt"/>
              </a:rPr>
              <a:t> </a:t>
            </a:r>
          </a:p>
        </p:txBody>
      </p:sp>
      <p:sp>
        <p:nvSpPr>
          <p:cNvPr id="2" name="pole tekstowe 1">
            <a:extLst>
              <a:ext uri="{FF2B5EF4-FFF2-40B4-BE49-F238E27FC236}">
                <a16:creationId xmlns:a16="http://schemas.microsoft.com/office/drawing/2014/main" id="{2B978779-D9D0-5149-99BB-1122C9C74E77}"/>
              </a:ext>
            </a:extLst>
          </p:cNvPr>
          <p:cNvSpPr txBox="1"/>
          <p:nvPr/>
        </p:nvSpPr>
        <p:spPr>
          <a:xfrm>
            <a:off x="3531555" y="3631142"/>
            <a:ext cx="7199098" cy="523220"/>
          </a:xfrm>
          <a:prstGeom prst="rect">
            <a:avLst/>
          </a:prstGeom>
          <a:noFill/>
        </p:spPr>
        <p:txBody>
          <a:bodyPr wrap="square" rtlCol="0">
            <a:spAutoFit/>
          </a:bodyPr>
          <a:lstStyle/>
          <a:p>
            <a:pPr algn="l"/>
            <a:r>
              <a:rPr lang="pl-PL" sz="2800" dirty="0">
                <a:ln w="22225">
                  <a:solidFill>
                    <a:schemeClr val="accent2"/>
                  </a:solidFill>
                  <a:prstDash val="solid"/>
                </a:ln>
                <a:solidFill>
                  <a:schemeClr val="accent2">
                    <a:lumMod val="40000"/>
                    <a:lumOff val="60000"/>
                  </a:schemeClr>
                </a:solidFill>
              </a:rPr>
              <a:t>Jako mniejszość etniczna w Polsce</a:t>
            </a:r>
            <a:r>
              <a:rPr lang="pl-PL" dirty="0"/>
              <a:t> </a:t>
            </a:r>
          </a:p>
        </p:txBody>
      </p:sp>
    </p:spTree>
    <p:extLst>
      <p:ext uri="{BB962C8B-B14F-4D97-AF65-F5344CB8AC3E}">
        <p14:creationId xmlns:p14="http://schemas.microsoft.com/office/powerpoint/2010/main" val="108891560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2E2D3"/>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11C1F42-C86B-4B86-982F-7AF26CCBB085}"/>
              </a:ext>
            </a:extLst>
          </p:cNvPr>
          <p:cNvSpPr>
            <a:spLocks noGrp="1"/>
          </p:cNvSpPr>
          <p:nvPr>
            <p:ph type="subTitle" idx="1"/>
          </p:nvPr>
        </p:nvSpPr>
        <p:spPr>
          <a:xfrm>
            <a:off x="807224" y="674029"/>
            <a:ext cx="10577552" cy="1928226"/>
          </a:xfrm>
        </p:spPr>
        <p:txBody>
          <a:bodyPr vert="horz" lIns="91440" tIns="45720" rIns="91440" bIns="45720" rtlCol="0" anchor="t">
            <a:noAutofit/>
            <a:scene3d>
              <a:camera prst="orthographicFront"/>
              <a:lightRig rig="harsh" dir="t"/>
            </a:scene3d>
            <a:sp3d extrusionH="57150" prstMaterial="matte">
              <a:bevelT w="63500" h="12700" prst="angle"/>
              <a:contourClr>
                <a:schemeClr val="bg1">
                  <a:lumMod val="65000"/>
                </a:schemeClr>
              </a:contourClr>
            </a:sp3d>
          </a:bodyPr>
          <a:lstStyle/>
          <a:p>
            <a:pPr marL="457200" indent="-457200">
              <a:buFont typeface="Courier New" panose="02070309020205020404" pitchFamily="49" charset="0"/>
              <a:buChar char="o"/>
            </a:pPr>
            <a:r>
              <a:rPr lang="pl-PL" sz="2800" dirty="0">
                <a:ln w="0"/>
                <a:solidFill>
                  <a:srgbClr val="1D6A24"/>
                </a:solidFill>
                <a:effectLst>
                  <a:outerShdw blurRad="38100" dist="25400" dir="5400000" algn="ctr" rotWithShape="0">
                    <a:srgbClr val="6E747A">
                      <a:alpha val="43000"/>
                    </a:srgbClr>
                  </a:outerShdw>
                </a:effectLst>
                <a:ea typeface="+mn-lt"/>
                <a:cs typeface="+mn-lt"/>
              </a:rPr>
              <a:t>Na początku XX wieku po polskiej stronie Karpat zamieszkiwało około 80 tys. Łemków. Pod koniec dwudziestolecia międzywojennego ich liczbę oceniano (w zależności od przyjętych granic Łemkowszczyzny) na 100–150 tysięcy. O współczesnym rozmieszczeniu i liczebności Łemków zdecydowały akcje przesiedleńcze, przeprowadzone w latach 1946–1947. </a:t>
            </a:r>
          </a:p>
          <a:p>
            <a:pPr marL="457200" indent="-457200">
              <a:buFont typeface="Courier New" panose="02070309020205020404" pitchFamily="49" charset="0"/>
              <a:buChar char="o"/>
            </a:pPr>
            <a:r>
              <a:rPr lang="pl-PL" sz="2800" dirty="0">
                <a:ln w="0"/>
                <a:solidFill>
                  <a:srgbClr val="1D6A24"/>
                </a:solidFill>
                <a:effectLst>
                  <a:outerShdw blurRad="38100" dist="25400" dir="5400000" algn="ctr" rotWithShape="0">
                    <a:srgbClr val="6E747A">
                      <a:alpha val="43000"/>
                    </a:srgbClr>
                  </a:outerShdw>
                </a:effectLst>
                <a:ea typeface="+mn-lt"/>
                <a:cs typeface="+mn-lt"/>
              </a:rPr>
              <a:t>Pierwszą grupę przesiedleńców stanowią osoby wysiedlone w latach 1944-1946 na Ukrainę. Przesiedlenie to dotknęło nawet 60% ówczesnej liczebności Łemków. Przypuszcza się, że na Ukrainie może mieszkać obecnie do 90 tys. potomków tych Łemków, którzy przesiedleni zostali z Łemkowszczyzny w latach czterdziestych.</a:t>
            </a:r>
            <a:endParaRPr lang="pl-PL" sz="2800" b="1" dirty="0">
              <a:ln/>
              <a:solidFill>
                <a:srgbClr val="1D6A24"/>
              </a:solidFill>
            </a:endParaRPr>
          </a:p>
        </p:txBody>
      </p:sp>
    </p:spTree>
    <p:extLst>
      <p:ext uri="{BB962C8B-B14F-4D97-AF65-F5344CB8AC3E}">
        <p14:creationId xmlns:p14="http://schemas.microsoft.com/office/powerpoint/2010/main" val="190652093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2E2D3"/>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3D56A2B-7725-4FAD-80DC-8E4F40F9A122}"/>
              </a:ext>
            </a:extLst>
          </p:cNvPr>
          <p:cNvSpPr>
            <a:spLocks noGrp="1"/>
          </p:cNvSpPr>
          <p:nvPr>
            <p:ph type="body" idx="1"/>
          </p:nvPr>
        </p:nvSpPr>
        <p:spPr>
          <a:xfrm>
            <a:off x="740389" y="816917"/>
            <a:ext cx="9917650" cy="6937554"/>
          </a:xfrm>
        </p:spPr>
        <p:txBody>
          <a:bodyPr vert="horz" lIns="91440" tIns="45720" rIns="91440" bIns="45720" rtlCol="0" anchor="t">
            <a:normAutofit/>
          </a:bodyPr>
          <a:lstStyle/>
          <a:p>
            <a:pPr marL="685800" indent="-685800" algn="ctr">
              <a:buFont typeface="Courier New" panose="02070309020205020404" pitchFamily="49" charset="0"/>
              <a:buChar char="o"/>
            </a:pPr>
            <a:r>
              <a:rPr lang="pl-PL" sz="2800" dirty="0">
                <a:ln w="0"/>
                <a:solidFill>
                  <a:srgbClr val="1D6A24"/>
                </a:solidFill>
                <a:effectLst>
                  <a:outerShdw blurRad="38100" dist="19050" dir="2700000" algn="tl" rotWithShape="0">
                    <a:schemeClr val="dk1">
                      <a:alpha val="40000"/>
                    </a:schemeClr>
                  </a:outerShdw>
                </a:effectLst>
                <a:ea typeface="+mn-lt"/>
                <a:cs typeface="+mn-lt"/>
              </a:rPr>
              <a:t>Łemkowie są przykładem grupy, która w zależności od przyjętego kontekstu badawczego może być uznana za grupę etnograficzną bądź etniczną przy czym społeczność ta jest w trakcie ewolucyjnego przechodzenia od poziomu etnograficznego do poziomu Narodu. </a:t>
            </a:r>
          </a:p>
          <a:p>
            <a:pPr marL="685800" indent="-685800" algn="ctr">
              <a:buFont typeface="Courier New" panose="02070309020205020404" pitchFamily="49" charset="0"/>
              <a:buChar char="o"/>
            </a:pPr>
            <a:r>
              <a:rPr lang="pl-PL" sz="2800" dirty="0">
                <a:ln w="0"/>
                <a:solidFill>
                  <a:srgbClr val="1D6A24"/>
                </a:solidFill>
                <a:effectLst>
                  <a:outerShdw blurRad="38100" dist="19050" dir="2700000" algn="tl" rotWithShape="0">
                    <a:schemeClr val="dk1">
                      <a:alpha val="40000"/>
                    </a:schemeClr>
                  </a:outerShdw>
                </a:effectLst>
                <a:ea typeface="+mn-lt"/>
                <a:cs typeface="+mn-lt"/>
              </a:rPr>
              <a:t>Określenie „Łemkowie” używane jest przede wszystkim w stosunku do tej grupy ludności rusińskiej, która zamieszkuje na północnych stokach Karpat. Niemniej jednak w planie języka, kultury materialnej oraz duchowej Łemków z Polski łączy jedność etnograficzna z Rusinami południowych stoków Karpat.</a:t>
            </a:r>
            <a:endParaRPr lang="pl-PL" sz="2800" dirty="0">
              <a:ln w="0"/>
              <a:solidFill>
                <a:srgbClr val="1D6A24"/>
              </a:solidFill>
              <a:effectLst>
                <a:outerShdw blurRad="38100" dist="19050" dir="2700000" algn="tl" rotWithShape="0">
                  <a:schemeClr val="dk1">
                    <a:alpha val="40000"/>
                  </a:schemeClr>
                </a:outerShdw>
              </a:effectLst>
            </a:endParaRPr>
          </a:p>
          <a:p>
            <a:endParaRPr lang="pl-PL" sz="2800" dirty="0"/>
          </a:p>
        </p:txBody>
      </p:sp>
    </p:spTree>
    <p:extLst>
      <p:ext uri="{BB962C8B-B14F-4D97-AF65-F5344CB8AC3E}">
        <p14:creationId xmlns:p14="http://schemas.microsoft.com/office/powerpoint/2010/main" val="2022057283"/>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DADE37-97BC-1D4C-AA97-9199F98BCD66}"/>
              </a:ext>
            </a:extLst>
          </p:cNvPr>
          <p:cNvSpPr>
            <a:spLocks noGrp="1"/>
          </p:cNvSpPr>
          <p:nvPr>
            <p:ph type="title"/>
          </p:nvPr>
        </p:nvSpPr>
        <p:spPr>
          <a:xfrm>
            <a:off x="2695194" y="282528"/>
            <a:ext cx="6580094" cy="1204492"/>
          </a:xfrm>
        </p:spPr>
        <p:txBody>
          <a:bodyPr/>
          <a:lstStyle/>
          <a:p>
            <a:r>
              <a:rPr lang="pl-PL" dirty="0"/>
              <a:t>CIEKAWOSTKI</a:t>
            </a:r>
          </a:p>
        </p:txBody>
      </p:sp>
      <p:sp>
        <p:nvSpPr>
          <p:cNvPr id="3" name="Symbol zastępczy tekstu 2">
            <a:extLst>
              <a:ext uri="{FF2B5EF4-FFF2-40B4-BE49-F238E27FC236}">
                <a16:creationId xmlns:a16="http://schemas.microsoft.com/office/drawing/2014/main" id="{373ABE11-186E-EB4A-A03A-ECD76C007EF9}"/>
              </a:ext>
            </a:extLst>
          </p:cNvPr>
          <p:cNvSpPr>
            <a:spLocks noGrp="1"/>
          </p:cNvSpPr>
          <p:nvPr>
            <p:ph type="body" idx="1"/>
          </p:nvPr>
        </p:nvSpPr>
        <p:spPr>
          <a:xfrm>
            <a:off x="1236838" y="1775111"/>
            <a:ext cx="9496806" cy="1766381"/>
          </a:xfrm>
        </p:spPr>
        <p:txBody>
          <a:bodyPr>
            <a:noAutofit/>
          </a:bodyPr>
          <a:lstStyle/>
          <a:p>
            <a:pPr marL="457200" indent="-457200">
              <a:buFont typeface="Arial" panose="020B0604020202020204" pitchFamily="34" charset="0"/>
              <a:buChar char="•"/>
            </a:pPr>
            <a:r>
              <a:rPr lang="pl-PL" sz="2800" i="0" u="none" strike="noStrike" dirty="0">
                <a:ln w="0"/>
                <a:solidFill>
                  <a:schemeClr val="accent3">
                    <a:lumMod val="75000"/>
                  </a:schemeClr>
                </a:solidFill>
                <a:effectLst>
                  <a:outerShdw blurRad="38100" dist="19050" dir="2700000" algn="tl" rotWithShape="0">
                    <a:schemeClr val="dk1">
                      <a:alpha val="40000"/>
                    </a:schemeClr>
                  </a:outerShdw>
                </a:effectLst>
              </a:rPr>
              <a:t>Dzisiejsi Łemkowie stanowią mniejszość etniczną liczącą 5850 obywateli Polski, nie zawsze zamieszkujący w obrębie jej granic. </a:t>
            </a:r>
          </a:p>
          <a:p>
            <a:pPr marL="457200" indent="-457200">
              <a:buFont typeface="Arial" panose="020B0604020202020204" pitchFamily="34" charset="0"/>
              <a:buChar char="•"/>
            </a:pPr>
            <a:r>
              <a:rPr lang="pl-PL" sz="2800" i="0" u="none" strike="noStrike" dirty="0">
                <a:ln w="0"/>
                <a:solidFill>
                  <a:schemeClr val="accent3">
                    <a:lumMod val="75000"/>
                  </a:schemeClr>
                </a:solidFill>
                <a:effectLst>
                  <a:outerShdw blurRad="38100" dist="19050" dir="2700000" algn="tl" rotWithShape="0">
                    <a:schemeClr val="dk1">
                      <a:alpha val="40000"/>
                    </a:schemeClr>
                  </a:outerShdw>
                </a:effectLst>
              </a:rPr>
              <a:t>Język łemkowski nauczany jest w 21 placówkach oświatowych, a także przez Stowarzyszenie Łemków.</a:t>
            </a:r>
          </a:p>
          <a:p>
            <a:pPr marL="457200" indent="-457200">
              <a:buFont typeface="Arial" panose="020B0604020202020204" pitchFamily="34" charset="0"/>
              <a:buChar char="•"/>
            </a:pPr>
            <a:r>
              <a:rPr lang="pl-PL" sz="2800" i="0" u="none" strike="noStrike" dirty="0">
                <a:ln w="0"/>
                <a:solidFill>
                  <a:schemeClr val="accent3">
                    <a:lumMod val="75000"/>
                  </a:schemeClr>
                </a:solidFill>
                <a:effectLst>
                  <a:outerShdw blurRad="38100" dist="19050" dir="2700000" algn="tl" rotWithShape="0">
                    <a:schemeClr val="dk1">
                      <a:alpha val="40000"/>
                    </a:schemeClr>
                  </a:outerShdw>
                </a:effectLst>
              </a:rPr>
              <a:t>Od 1983 r. organizowana jest „Łemkowska Watra”, która będąc festiwalem ogólno pojętej twórczości Łemków spełnia ogromną rolę w popularyzacji ich kultury.</a:t>
            </a:r>
            <a:r>
              <a:rPr lang="pl-PL" sz="2400" b="0" i="0" u="none" strike="noStrike" dirty="0">
                <a:solidFill>
                  <a:srgbClr val="000000"/>
                </a:solidFill>
                <a:effectLst/>
                <a:latin typeface="Lato"/>
              </a:rPr>
              <a:t> </a:t>
            </a:r>
            <a:r>
              <a:rPr lang="pl-PL" sz="2800" i="0" u="none" strike="noStrike" dirty="0">
                <a:ln w="0"/>
                <a:solidFill>
                  <a:schemeClr val="accent3">
                    <a:lumMod val="75000"/>
                  </a:schemeClr>
                </a:solidFill>
                <a:effectLst>
                  <a:outerShdw blurRad="38100" dist="19050" dir="2700000" algn="tl" rotWithShape="0">
                    <a:schemeClr val="dk1">
                      <a:alpha val="40000"/>
                    </a:schemeClr>
                  </a:outerShdw>
                </a:effectLst>
              </a:rPr>
              <a:t>Na "Watrę" zjeżdżają się Łemkowie z całego świata traktując ją jako swe doroczne święto.</a:t>
            </a:r>
            <a:endParaRPr lang="pl-PL" sz="2800" dirty="0">
              <a:solidFill>
                <a:schemeClr val="accent3">
                  <a:lumMod val="75000"/>
                </a:schemeClr>
              </a:solidFill>
            </a:endParaRPr>
          </a:p>
        </p:txBody>
      </p:sp>
    </p:spTree>
    <p:extLst>
      <p:ext uri="{BB962C8B-B14F-4D97-AF65-F5344CB8AC3E}">
        <p14:creationId xmlns:p14="http://schemas.microsoft.com/office/powerpoint/2010/main" val="2000639185"/>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E3F4"/>
        </a:solid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881C536E-FD57-284D-B7EF-BD111E97622E}"/>
              </a:ext>
            </a:extLst>
          </p:cNvPr>
          <p:cNvSpPr>
            <a:spLocks noGrp="1"/>
          </p:cNvSpPr>
          <p:nvPr>
            <p:ph type="body" idx="1"/>
          </p:nvPr>
        </p:nvSpPr>
        <p:spPr>
          <a:xfrm>
            <a:off x="1347597" y="318348"/>
            <a:ext cx="9496806" cy="1265082"/>
          </a:xfrm>
        </p:spPr>
        <p:txBody>
          <a:bodyPr>
            <a:noAutofit/>
          </a:bodyPr>
          <a:lstStyle/>
          <a:p>
            <a:r>
              <a:rPr lang="pl-PL"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Dziękujemy za uwagę!</a:t>
            </a:r>
            <a:endParaRPr lang="pl-PL" sz="6600" dirty="0"/>
          </a:p>
        </p:txBody>
      </p:sp>
      <p:sp>
        <p:nvSpPr>
          <p:cNvPr id="4" name="pole tekstowe 3">
            <a:extLst>
              <a:ext uri="{FF2B5EF4-FFF2-40B4-BE49-F238E27FC236}">
                <a16:creationId xmlns:a16="http://schemas.microsoft.com/office/drawing/2014/main" id="{2CFD8E4C-5907-FE4E-BA4A-F1CFF222C632}"/>
              </a:ext>
            </a:extLst>
          </p:cNvPr>
          <p:cNvSpPr txBox="1"/>
          <p:nvPr/>
        </p:nvSpPr>
        <p:spPr>
          <a:xfrm>
            <a:off x="1108884" y="1583430"/>
            <a:ext cx="8565527" cy="5262979"/>
          </a:xfrm>
          <a:prstGeom prst="rect">
            <a:avLst/>
          </a:prstGeom>
          <a:noFill/>
        </p:spPr>
        <p:txBody>
          <a:bodyPr wrap="square" rtlCol="0">
            <a:spAutoFit/>
          </a:bodyPr>
          <a:lstStyle/>
          <a:p>
            <a:pPr algn="l"/>
            <a:r>
              <a:rPr lang="pl-PL"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Autorzy:</a:t>
            </a:r>
          </a:p>
          <a:p>
            <a:pPr algn="l"/>
            <a:r>
              <a:rPr lang="pl-PL"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Igor Gładysek</a:t>
            </a:r>
          </a:p>
          <a:p>
            <a:pPr algn="l"/>
            <a:r>
              <a:rPr lang="pl-PL"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Klaudia Grzybek </a:t>
            </a:r>
          </a:p>
          <a:p>
            <a:pPr algn="l"/>
            <a:r>
              <a:rPr lang="pl-PL"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Zuzanna Palewicz</a:t>
            </a:r>
          </a:p>
          <a:p>
            <a:pPr algn="l"/>
            <a:endParaRPr lang="pl-PL"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l"/>
            <a:r>
              <a:rPr lang="pl-PL"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Źródła:</a:t>
            </a:r>
          </a:p>
          <a:p>
            <a:pPr algn="l"/>
            <a:r>
              <a:rPr lang="pl-PL" sz="2800" dirty="0">
                <a:ln w="0"/>
                <a:effectLst>
                  <a:outerShdw blurRad="38100" dist="19050" dir="2700000" algn="tl" rotWithShape="0">
                    <a:schemeClr val="dk1">
                      <a:alpha val="40000"/>
                    </a:schemeClr>
                  </a:outerShdw>
                </a:effectLst>
                <a:hlinkClick r:id="rId2"/>
              </a:rPr>
              <a:t>https://historia.org.pl/2015/05/31/sladami-lemkowskiej-kultury-i-religii-charakterystyka-mniejszosci-etnicznej/</a:t>
            </a:r>
            <a:endParaRPr lang="pl-PL" sz="2800" dirty="0">
              <a:ln w="0"/>
              <a:effectLst>
                <a:outerShdw blurRad="38100" dist="19050" dir="2700000" algn="tl" rotWithShape="0">
                  <a:schemeClr val="dk1">
                    <a:alpha val="40000"/>
                  </a:schemeClr>
                </a:outerShdw>
              </a:effectLst>
            </a:endParaRPr>
          </a:p>
          <a:p>
            <a:pPr algn="l"/>
            <a:r>
              <a:rPr lang="pl-PL" sz="2800" dirty="0">
                <a:ln w="0"/>
                <a:effectLst>
                  <a:outerShdw blurRad="38100" dist="19050" dir="2700000" algn="tl" rotWithShape="0">
                    <a:schemeClr val="dk1">
                      <a:alpha val="40000"/>
                    </a:schemeClr>
                  </a:outerShdw>
                </a:effectLst>
                <a:hlinkClick r:id="rId3"/>
              </a:rPr>
              <a:t>http://www.magurskiewyprawy.pl/2016/12/dawne-emkowskie-tradycje-i-zwyczaje.html?m=1</a:t>
            </a:r>
            <a:endParaRPr lang="pl-PL" sz="2800" dirty="0">
              <a:ln w="0"/>
              <a:effectLst>
                <a:outerShdw blurRad="38100" dist="19050" dir="2700000" algn="tl" rotWithShape="0">
                  <a:schemeClr val="dk1">
                    <a:alpha val="40000"/>
                  </a:schemeClr>
                </a:outerShdw>
              </a:effectLst>
            </a:endParaRPr>
          </a:p>
          <a:p>
            <a:pPr algn="l"/>
            <a:r>
              <a:rPr lang="pl-PL" sz="2800" dirty="0">
                <a:ln w="0"/>
                <a:effectLst>
                  <a:outerShdw blurRad="38100" dist="19050" dir="2700000" algn="tl" rotWithShape="0">
                    <a:schemeClr val="dk1">
                      <a:alpha val="40000"/>
                    </a:schemeClr>
                  </a:outerShdw>
                </a:effectLst>
                <a:hlinkClick r:id="rId4"/>
              </a:rPr>
              <a:t>http://www.krynica.pl/%C5%81emkowie-c164.html</a:t>
            </a:r>
            <a:endParaRPr lang="pl-PL" sz="2800" dirty="0">
              <a:ln w="0"/>
              <a:effectLst>
                <a:outerShdw blurRad="38100" dist="19050" dir="2700000" algn="tl" rotWithShape="0">
                  <a:schemeClr val="dk1">
                    <a:alpha val="40000"/>
                  </a:schemeClr>
                </a:outerShdw>
              </a:effectLst>
            </a:endParaRPr>
          </a:p>
          <a:p>
            <a:pPr algn="l"/>
            <a:r>
              <a:rPr lang="pl-PL" sz="2800" dirty="0">
                <a:ln w="0"/>
                <a:effectLst>
                  <a:outerShdw blurRad="38100" dist="19050" dir="2700000" algn="tl" rotWithShape="0">
                    <a:schemeClr val="dk1">
                      <a:alpha val="40000"/>
                    </a:schemeClr>
                  </a:outerShdw>
                </a:effectLst>
                <a:hlinkClick r:id="rId5"/>
              </a:rPr>
              <a:t>https://pl.wikipedia.org/wiki/%C5%81emkowie</a:t>
            </a:r>
            <a:endParaRPr lang="pl-PL"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88674696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97AAB2-8AAB-1544-AA3C-FBA2C7672B99}"/>
              </a:ext>
            </a:extLst>
          </p:cNvPr>
          <p:cNvSpPr>
            <a:spLocks noGrp="1"/>
          </p:cNvSpPr>
          <p:nvPr>
            <p:ph type="title"/>
          </p:nvPr>
        </p:nvSpPr>
        <p:spPr>
          <a:xfrm>
            <a:off x="2091267" y="429300"/>
            <a:ext cx="7729728" cy="1188720"/>
          </a:xfrm>
        </p:spPr>
        <p:txBody>
          <a:bodyPr/>
          <a:lstStyle/>
          <a:p>
            <a:r>
              <a:rPr lang="pl-PL" dirty="0"/>
              <a:t>ZWYCZAJE </a:t>
            </a:r>
          </a:p>
        </p:txBody>
      </p:sp>
      <p:sp>
        <p:nvSpPr>
          <p:cNvPr id="3" name="Symbol zastępczy zawartości 2">
            <a:extLst>
              <a:ext uri="{FF2B5EF4-FFF2-40B4-BE49-F238E27FC236}">
                <a16:creationId xmlns:a16="http://schemas.microsoft.com/office/drawing/2014/main" id="{13A0A5F1-953E-D848-A2DB-AC4EA5F16691}"/>
              </a:ext>
            </a:extLst>
          </p:cNvPr>
          <p:cNvSpPr>
            <a:spLocks noGrp="1"/>
          </p:cNvSpPr>
          <p:nvPr>
            <p:ph idx="1"/>
          </p:nvPr>
        </p:nvSpPr>
        <p:spPr>
          <a:xfrm>
            <a:off x="1285933" y="1842136"/>
            <a:ext cx="9340396" cy="3748353"/>
          </a:xfrm>
        </p:spPr>
        <p:txBody>
          <a:bodyPr>
            <a:normAutofit/>
          </a:bodyPr>
          <a:lstStyle/>
          <a:p>
            <a:pPr marL="0" indent="0" algn="ctr">
              <a:buNone/>
            </a:pPr>
            <a:r>
              <a:rPr lang="pl-PL" sz="3600" b="1" dirty="0">
                <a:ln w="0"/>
                <a:solidFill>
                  <a:schemeClr val="accent1"/>
                </a:solidFill>
                <a:effectLst>
                  <a:outerShdw blurRad="38100" dist="25400" dir="5400000" algn="ctr" rotWithShape="0">
                    <a:srgbClr val="6E747A">
                      <a:alpha val="43000"/>
                    </a:srgbClr>
                  </a:outerShdw>
                </a:effectLst>
              </a:rPr>
              <a:t>RELIGIA</a:t>
            </a:r>
          </a:p>
          <a:p>
            <a:pPr marL="0" indent="0" algn="ctr">
              <a:buNone/>
            </a:pPr>
            <a:r>
              <a:rPr lang="pl-PL" sz="2000" i="0" u="none" strike="noStrike" dirty="0">
                <a:ln w="0"/>
                <a:solidFill>
                  <a:schemeClr val="accent1"/>
                </a:solidFill>
                <a:effectLst>
                  <a:outerShdw blurRad="38100" dist="25400" dir="5400000" algn="ctr" rotWithShape="0">
                    <a:srgbClr val="6E747A">
                      <a:alpha val="43000"/>
                    </a:srgbClr>
                  </a:outerShdw>
                </a:effectLst>
              </a:rPr>
              <a:t>Podział religijny wśród Łemków istnieje do dziś i  w dużej mierze wiąże się z kwestią świadomości narodowej – orientacja proukraińska wiąże się z grekokatolicyzmem, zaś Łemkowie czujący przynależność do odrębnego narodu wyznają prawosławie.  </a:t>
            </a:r>
            <a:endParaRPr lang="pl-PL" sz="2000" dirty="0">
              <a:solidFill>
                <a:srgbClr val="1D6A24"/>
              </a:solidFill>
            </a:endParaRPr>
          </a:p>
        </p:txBody>
      </p:sp>
      <p:sp>
        <p:nvSpPr>
          <p:cNvPr id="4" name="pole tekstowe 3">
            <a:extLst>
              <a:ext uri="{FF2B5EF4-FFF2-40B4-BE49-F238E27FC236}">
                <a16:creationId xmlns:a16="http://schemas.microsoft.com/office/drawing/2014/main" id="{600061AA-2F4B-E54D-AF5C-520E96AF3DB5}"/>
              </a:ext>
            </a:extLst>
          </p:cNvPr>
          <p:cNvSpPr txBox="1"/>
          <p:nvPr/>
        </p:nvSpPr>
        <p:spPr>
          <a:xfrm>
            <a:off x="1537861" y="3716313"/>
            <a:ext cx="9088468" cy="2492990"/>
          </a:xfrm>
          <a:prstGeom prst="rect">
            <a:avLst/>
          </a:prstGeom>
          <a:noFill/>
        </p:spPr>
        <p:txBody>
          <a:bodyPr wrap="square" rtlCol="0">
            <a:spAutoFit/>
          </a:bodyPr>
          <a:lstStyle/>
          <a:p>
            <a:pPr algn="ctr"/>
            <a:r>
              <a:rPr lang="pl-PL" sz="3600" b="1" dirty="0">
                <a:ln w="0"/>
                <a:solidFill>
                  <a:schemeClr val="accent1"/>
                </a:solidFill>
                <a:effectLst>
                  <a:outerShdw blurRad="38100" dist="25400" dir="5400000" algn="ctr" rotWithShape="0">
                    <a:srgbClr val="6E747A">
                      <a:alpha val="43000"/>
                    </a:srgbClr>
                  </a:outerShdw>
                </a:effectLst>
              </a:rPr>
              <a:t>JĘZYK I MUZYKA</a:t>
            </a:r>
          </a:p>
          <a:p>
            <a:pPr algn="ctr"/>
            <a:r>
              <a:rPr lang="pl-PL" sz="2000" i="0" u="none" strike="noStrike" dirty="0">
                <a:ln w="0"/>
                <a:solidFill>
                  <a:schemeClr val="accent1"/>
                </a:solidFill>
                <a:effectLst>
                  <a:outerShdw blurRad="38100" dist="25400" dir="5400000" algn="ctr" rotWithShape="0">
                    <a:srgbClr val="6E747A">
                      <a:alpha val="43000"/>
                    </a:srgbClr>
                  </a:outerShdw>
                </a:effectLst>
              </a:rPr>
              <a:t>Język łemkowski to jedna z wielu odmian języka ukraińskiego. Na jego ukształtowanie wpłynął znacząco również język polski i słowacki. Eksperci mogą się w nim jeszcze dosłyszeć pojedynczych elementów węgierskich i rumuńskich. Język łemkowski od początku był bardzo niejednorodny – właściwie każda większa wioska miała swoje charakterystyczne słownictwo, co uniemożliwiało wypracowanie jakiejś ogólno dostępnej formy literackiej.</a:t>
            </a:r>
            <a:endParaRPr lang="pl-PL" sz="2000" b="1" dirty="0"/>
          </a:p>
        </p:txBody>
      </p:sp>
    </p:spTree>
    <p:extLst>
      <p:ext uri="{BB962C8B-B14F-4D97-AF65-F5344CB8AC3E}">
        <p14:creationId xmlns:p14="http://schemas.microsoft.com/office/powerpoint/2010/main" val="146917929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A388019-B6FC-1743-808A-E91BC90E6AA7}"/>
              </a:ext>
            </a:extLst>
          </p:cNvPr>
          <p:cNvSpPr>
            <a:spLocks noGrp="1"/>
          </p:cNvSpPr>
          <p:nvPr>
            <p:ph idx="1"/>
          </p:nvPr>
        </p:nvSpPr>
        <p:spPr>
          <a:xfrm>
            <a:off x="1064519" y="513781"/>
            <a:ext cx="10060472" cy="3101983"/>
          </a:xfrm>
        </p:spPr>
        <p:txBody>
          <a:bodyPr>
            <a:noAutofit/>
          </a:bodyPr>
          <a:lstStyle/>
          <a:p>
            <a:pPr marL="0" indent="0">
              <a:buNone/>
            </a:pPr>
            <a:r>
              <a:rPr lang="pl-PL" sz="2800" i="0" u="none" strike="noStrike" dirty="0">
                <a:ln w="0"/>
                <a:solidFill>
                  <a:schemeClr val="accent1"/>
                </a:solidFill>
                <a:effectLst>
                  <a:outerShdw blurRad="38100" dist="25400" dir="5400000" algn="ctr" rotWithShape="0">
                    <a:srgbClr val="6E747A">
                      <a:alpha val="43000"/>
                    </a:srgbClr>
                  </a:outerShdw>
                </a:effectLst>
              </a:rPr>
              <a:t>Kultura łemkowska bogata jest w piękne pieśni i spiwanky. Na styku folklorów Ukrainy, Słowacji, Węgier i Polski powstała oryginalna i wpadająca w ucho muzyka.  Początkowy śpiew jednogłosowy został zdominowany wielogłosem poprzez silne wpływy ze wschodu. Teksty śpiewane opisują życie codzienne Łemków, ich pracę, zaloty, miłości.  </a:t>
            </a:r>
            <a:endParaRPr lang="pl-PL" sz="2800" dirty="0"/>
          </a:p>
        </p:txBody>
      </p:sp>
      <p:sp>
        <p:nvSpPr>
          <p:cNvPr id="4" name="pole tekstowe 3">
            <a:extLst>
              <a:ext uri="{FF2B5EF4-FFF2-40B4-BE49-F238E27FC236}">
                <a16:creationId xmlns:a16="http://schemas.microsoft.com/office/drawing/2014/main" id="{C45D75E3-6D58-F54C-84F2-F8345FD87920}"/>
              </a:ext>
            </a:extLst>
          </p:cNvPr>
          <p:cNvSpPr txBox="1"/>
          <p:nvPr/>
        </p:nvSpPr>
        <p:spPr>
          <a:xfrm>
            <a:off x="1936915" y="3615764"/>
            <a:ext cx="9188076" cy="830997"/>
          </a:xfrm>
          <a:prstGeom prst="rect">
            <a:avLst/>
          </a:prstGeom>
          <a:noFill/>
        </p:spPr>
        <p:txBody>
          <a:bodyPr wrap="square" rtlCol="0">
            <a:spAutoFit/>
          </a:bodyPr>
          <a:lstStyle/>
          <a:p>
            <a:pPr algn="l"/>
            <a:r>
              <a:rPr lang="pl-PL" sz="4800" dirty="0">
                <a:solidFill>
                  <a:schemeClr val="accent1">
                    <a:lumMod val="75000"/>
                  </a:schemeClr>
                </a:solidFill>
                <a:hlinkClick r:id="rId2">
                  <a:extLst>
                    <a:ext uri="{A12FA001-AC4F-418D-AE19-62706E023703}">
                      <ahyp:hlinkClr xmlns:ahyp="http://schemas.microsoft.com/office/drawing/2018/hyperlinkcolor" val="tx"/>
                    </a:ext>
                  </a:extLst>
                </a:hlinkClick>
              </a:rPr>
              <a:t>https://youtu.be/4-B5dG0zWgY</a:t>
            </a:r>
            <a:endParaRPr lang="pl-PL" sz="4800" dirty="0">
              <a:solidFill>
                <a:schemeClr val="accent1">
                  <a:lumMod val="75000"/>
                </a:schemeClr>
              </a:solidFill>
            </a:endParaRPr>
          </a:p>
        </p:txBody>
      </p:sp>
    </p:spTree>
    <p:extLst>
      <p:ext uri="{BB962C8B-B14F-4D97-AF65-F5344CB8AC3E}">
        <p14:creationId xmlns:p14="http://schemas.microsoft.com/office/powerpoint/2010/main" val="95132619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DA5E0FA-9EFD-DC4B-9ED9-8604C4F39C53}"/>
              </a:ext>
            </a:extLst>
          </p:cNvPr>
          <p:cNvSpPr>
            <a:spLocks noGrp="1"/>
          </p:cNvSpPr>
          <p:nvPr>
            <p:ph idx="1"/>
          </p:nvPr>
        </p:nvSpPr>
        <p:spPr>
          <a:xfrm>
            <a:off x="447830" y="426815"/>
            <a:ext cx="4295588" cy="3217333"/>
          </a:xfrm>
        </p:spPr>
        <p:txBody>
          <a:bodyPr>
            <a:normAutofit fontScale="92500" lnSpcReduction="20000"/>
          </a:bodyPr>
          <a:lstStyle/>
          <a:p>
            <a:pPr marL="0" indent="0" algn="ctr">
              <a:buNone/>
            </a:pPr>
            <a:r>
              <a:rPr lang="pl-PL" sz="3600" b="1" dirty="0">
                <a:ln w="0"/>
                <a:solidFill>
                  <a:schemeClr val="accent1"/>
                </a:solidFill>
                <a:effectLst>
                  <a:outerShdw blurRad="38100" dist="25400" dir="5400000" algn="ctr" rotWithShape="0">
                    <a:srgbClr val="6E747A">
                      <a:alpha val="43000"/>
                    </a:srgbClr>
                  </a:outerShdw>
                </a:effectLst>
              </a:rPr>
              <a:t>WYGLĄD</a:t>
            </a:r>
          </a:p>
          <a:p>
            <a:pPr marL="0" indent="0" algn="ctr">
              <a:buNone/>
            </a:pPr>
            <a:r>
              <a:rPr lang="pl-PL" sz="2800" i="0" u="none" strike="noStrike" dirty="0">
                <a:ln w="0"/>
                <a:solidFill>
                  <a:schemeClr val="accent1"/>
                </a:solidFill>
                <a:effectLst>
                  <a:outerShdw blurRad="38100" dist="25400" dir="5400000" algn="ctr" rotWithShape="0">
                    <a:srgbClr val="6E747A">
                      <a:alpha val="43000"/>
                    </a:srgbClr>
                  </a:outerShdw>
                </a:effectLst>
              </a:rPr>
              <a:t>Strój Łemków był skromny: mężczyźni nosili krótkie lniane koszule wpuszczane do spodni - hołośni (w lecie białych płóciennych, w zimie zaś wełnianych brązowych). Strój kobiety był nieco barwniejszy - noszono koszule lniane zapinane z przodu, wyszywane dość ubogim ściegiem krzyżykowym. Spódnicę (przeważnie ciemną) z fabrycznego, ale ręcznie drukowanego płótna, z przodu zasłaniano zapaską. Na koszuli kobiety nosiły  błękitne lub czarne aksamitne gorsety.</a:t>
            </a:r>
            <a:endParaRPr lang="pl-PL" sz="2800" dirty="0">
              <a:ln w="0"/>
              <a:solidFill>
                <a:schemeClr val="accent1"/>
              </a:solidFill>
              <a:effectLst>
                <a:outerShdw blurRad="38100" dist="25400" dir="5400000" algn="ctr" rotWithShape="0">
                  <a:srgbClr val="6E747A">
                    <a:alpha val="43000"/>
                  </a:srgbClr>
                </a:outerShdw>
              </a:effectLst>
            </a:endParaRPr>
          </a:p>
          <a:p>
            <a:pPr marL="0" indent="0">
              <a:buNone/>
            </a:pPr>
            <a:endParaRPr lang="pl-PL" sz="3600" b="1" dirty="0"/>
          </a:p>
        </p:txBody>
      </p:sp>
      <p:pic>
        <p:nvPicPr>
          <p:cNvPr id="2" name="Obraz 4">
            <a:extLst>
              <a:ext uri="{FF2B5EF4-FFF2-40B4-BE49-F238E27FC236}">
                <a16:creationId xmlns:a16="http://schemas.microsoft.com/office/drawing/2014/main" id="{DBF2A57F-372C-714E-A16C-3AF66519C14D}"/>
              </a:ext>
            </a:extLst>
          </p:cNvPr>
          <p:cNvPicPr>
            <a:picLocks noChangeAspect="1"/>
          </p:cNvPicPr>
          <p:nvPr/>
        </p:nvPicPr>
        <p:blipFill>
          <a:blip r:embed="rId2"/>
          <a:stretch>
            <a:fillRect/>
          </a:stretch>
        </p:blipFill>
        <p:spPr>
          <a:xfrm>
            <a:off x="5157725" y="933968"/>
            <a:ext cx="6499349" cy="4990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349579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EFF0"/>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CD2F99-142D-DE4F-AE51-4DB354F15406}"/>
              </a:ext>
            </a:extLst>
          </p:cNvPr>
          <p:cNvSpPr>
            <a:spLocks noGrp="1"/>
          </p:cNvSpPr>
          <p:nvPr>
            <p:ph type="title"/>
          </p:nvPr>
        </p:nvSpPr>
        <p:spPr>
          <a:xfrm>
            <a:off x="1932312" y="541359"/>
            <a:ext cx="7729728" cy="1188720"/>
          </a:xfrm>
        </p:spPr>
        <p:txBody>
          <a:bodyPr/>
          <a:lstStyle/>
          <a:p>
            <a:r>
              <a:rPr lang="pl-PL"/>
              <a:t>TRADYCJE </a:t>
            </a:r>
            <a:endParaRPr lang="pl-PL" dirty="0"/>
          </a:p>
        </p:txBody>
      </p:sp>
      <p:sp>
        <p:nvSpPr>
          <p:cNvPr id="3" name="Symbol zastępczy zawartości 2">
            <a:extLst>
              <a:ext uri="{FF2B5EF4-FFF2-40B4-BE49-F238E27FC236}">
                <a16:creationId xmlns:a16="http://schemas.microsoft.com/office/drawing/2014/main" id="{FB03DAB7-937A-A140-8DBF-6765ABC0D054}"/>
              </a:ext>
            </a:extLst>
          </p:cNvPr>
          <p:cNvSpPr>
            <a:spLocks noGrp="1"/>
          </p:cNvSpPr>
          <p:nvPr>
            <p:ph idx="1"/>
          </p:nvPr>
        </p:nvSpPr>
        <p:spPr>
          <a:xfrm>
            <a:off x="838216" y="2096685"/>
            <a:ext cx="10515568" cy="4219956"/>
          </a:xfrm>
        </p:spPr>
        <p:txBody>
          <a:bodyPr>
            <a:normAutofit fontScale="92500" lnSpcReduction="10000"/>
          </a:bodyPr>
          <a:lstStyle/>
          <a:p>
            <a:pPr>
              <a:buFont typeface="Courier New" panose="02070309020205020404" pitchFamily="49" charset="0"/>
              <a:buChar char="o"/>
            </a:pPr>
            <a:r>
              <a:rPr lang="pl-PL" sz="2800" dirty="0">
                <a:ln w="0"/>
                <a:solidFill>
                  <a:srgbClr val="FA809B"/>
                </a:solidFill>
                <a:effectLst>
                  <a:outerShdw blurRad="38100" dist="19050" dir="2700000" algn="tl" rotWithShape="0">
                    <a:schemeClr val="dk1">
                      <a:alpha val="40000"/>
                    </a:schemeClr>
                  </a:outerShdw>
                </a:effectLst>
              </a:rPr>
              <a:t>  Ludność łemkowska bardzo często obchodzi podwójne Boże Narodzenia, zarówno według kalendarza juliańskiego, jak i prawosławnego. Okres świąteczny jest ważny w kulturze Łemków, bowiem wówczas dochodzi do spotkań z rodziną i znajomymi. Wigilia, czyli tzw. Światyj Weczer, składa się z 12 dań. Nowy Rok Łemkowie także mają w zwyczaju obchodzić dwukrotnie: 31 grudnia i 13 stycznia.</a:t>
            </a:r>
          </a:p>
          <a:p>
            <a:pPr>
              <a:buFont typeface="Courier New" panose="02070309020205020404" pitchFamily="49" charset="0"/>
              <a:buChar char="o"/>
            </a:pPr>
            <a:r>
              <a:rPr lang="pl-PL" sz="2800" dirty="0">
                <a:ln w="0"/>
                <a:solidFill>
                  <a:srgbClr val="FA809B"/>
                </a:solidFill>
                <a:effectLst>
                  <a:outerShdw blurRad="38100" dist="19050" dir="2700000" algn="tl" rotWithShape="0">
                    <a:schemeClr val="dk1">
                      <a:alpha val="40000"/>
                    </a:schemeClr>
                  </a:outerShdw>
                </a:effectLst>
              </a:rPr>
              <a:t>    </a:t>
            </a:r>
            <a:r>
              <a:rPr lang="pl-PL" sz="2800" i="0" dirty="0">
                <a:ln w="0"/>
                <a:solidFill>
                  <a:srgbClr val="FA809B"/>
                </a:solidFill>
                <a:effectLst>
                  <a:outerShdw blurRad="38100" dist="19050" dir="2700000" algn="tl" rotWithShape="0">
                    <a:schemeClr val="dk1">
                      <a:alpha val="40000"/>
                    </a:schemeClr>
                  </a:outerShdw>
                </a:effectLst>
              </a:rPr>
              <a:t>W niektórych wioskach gospodarz wprowadzał do izby owcę, lub konia na pamiątkę adoracji nowo narodzonego Jezusa przez zwierzęta.</a:t>
            </a:r>
            <a:endParaRPr lang="pl-PL" sz="2800" dirty="0">
              <a:ln w="0"/>
              <a:solidFill>
                <a:srgbClr val="FA809B"/>
              </a:solidFill>
              <a:effectLst>
                <a:outerShdw blurRad="38100" dist="19050" dir="2700000" algn="tl" rotWithShape="0">
                  <a:schemeClr val="dk1">
                    <a:alpha val="40000"/>
                  </a:schemeClr>
                </a:outerShdw>
              </a:effectLst>
            </a:endParaRPr>
          </a:p>
          <a:p>
            <a:pPr>
              <a:buFont typeface="Courier New" panose="02070309020205020404" pitchFamily="49" charset="0"/>
              <a:buChar char="o"/>
            </a:pPr>
            <a:r>
              <a:rPr lang="pl-PL" sz="2800" i="0" dirty="0">
                <a:ln w="0"/>
                <a:solidFill>
                  <a:srgbClr val="FA809B"/>
                </a:solidFill>
                <a:effectLst>
                  <a:outerShdw blurRad="38100" dist="19050" dir="2700000" algn="tl" rotWithShape="0">
                    <a:schemeClr val="dk1">
                      <a:alpha val="40000"/>
                    </a:schemeClr>
                  </a:outerShdw>
                </a:effectLst>
              </a:rPr>
              <a:t>  Łemkowie pierwszego dnia Świąt myli twarz wodą, do której uprzednio wrzucali drobne pieniądze, ta tradycja miała zapewnić bogactwo.</a:t>
            </a:r>
            <a:endParaRPr lang="pl-PL" sz="2800" dirty="0">
              <a:ln w="0"/>
              <a:solidFill>
                <a:srgbClr val="FA809B"/>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1840045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EFF0"/>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0DECFCD-9040-224E-9468-9021F04E021E}"/>
              </a:ext>
            </a:extLst>
          </p:cNvPr>
          <p:cNvSpPr>
            <a:spLocks noGrp="1"/>
          </p:cNvSpPr>
          <p:nvPr>
            <p:ph idx="1"/>
          </p:nvPr>
        </p:nvSpPr>
        <p:spPr>
          <a:xfrm>
            <a:off x="551089" y="172750"/>
            <a:ext cx="4964696" cy="3256250"/>
          </a:xfrm>
        </p:spPr>
        <p:txBody>
          <a:bodyPr>
            <a:noAutofit/>
          </a:bodyPr>
          <a:lstStyle/>
          <a:p>
            <a:pPr>
              <a:buFont typeface="Courier New" panose="02070309020205020404" pitchFamily="49" charset="0"/>
              <a:buChar char="o"/>
            </a:pPr>
            <a:r>
              <a:rPr lang="pl-PL" sz="2400" dirty="0">
                <a:ln w="0"/>
                <a:solidFill>
                  <a:srgbClr val="FA809B"/>
                </a:solidFill>
                <a:effectLst>
                  <a:outerShdw blurRad="38100" dist="19050" dir="2700000" algn="tl" rotWithShape="0">
                    <a:schemeClr val="dk1">
                      <a:alpha val="40000"/>
                    </a:schemeClr>
                  </a:outerShdw>
                </a:effectLst>
              </a:rPr>
              <a:t>Wielkanoc, zwana potocznie Wełykolen, jest poprzedzona Wielkim Postem, który trwa siedem tygodni.  W Niedzielę Palmową Łemkowie święcą palmy a w Wielką Sobotę pokarmy. Pierwszy dzień Wielkanocy rozpoczyna się liturgią w cerkwi – jest to jutrznia wielkanocna, po czym następuje procesja wokoło świątyni. Równie ważnym elementem jest wspólne wielkanocne śniadanie. W Poniedziałek Wielkanocny, podobnie jak i w polskiej tradycji, następuje polewanie wodą, w ten dzień Łemkowie udają się także na groby swoich bliskich.</a:t>
            </a:r>
            <a:endParaRPr lang="pl-PL" sz="2400" dirty="0"/>
          </a:p>
        </p:txBody>
      </p:sp>
      <p:pic>
        <p:nvPicPr>
          <p:cNvPr id="4" name="Obraz 4">
            <a:extLst>
              <a:ext uri="{FF2B5EF4-FFF2-40B4-BE49-F238E27FC236}">
                <a16:creationId xmlns:a16="http://schemas.microsoft.com/office/drawing/2014/main" id="{0C0267F9-1869-DB4A-B727-2C23F3C37D7C}"/>
              </a:ext>
            </a:extLst>
          </p:cNvPr>
          <p:cNvPicPr>
            <a:picLocks noChangeAspect="1"/>
          </p:cNvPicPr>
          <p:nvPr/>
        </p:nvPicPr>
        <p:blipFill>
          <a:blip r:embed="rId2"/>
          <a:stretch>
            <a:fillRect/>
          </a:stretch>
        </p:blipFill>
        <p:spPr>
          <a:xfrm>
            <a:off x="6096000" y="655380"/>
            <a:ext cx="5341171" cy="3422106"/>
          </a:xfrm>
          <a:prstGeom prst="rect">
            <a:avLst/>
          </a:prstGeom>
          <a:ln>
            <a:noFill/>
          </a:ln>
          <a:effectLst>
            <a:outerShdw blurRad="292100" dist="139700" dir="2700000" algn="tl" rotWithShape="0">
              <a:srgbClr val="333333">
                <a:alpha val="65000"/>
              </a:srgbClr>
            </a:outerShdw>
          </a:effectLst>
        </p:spPr>
      </p:pic>
      <p:sp>
        <p:nvSpPr>
          <p:cNvPr id="5" name="pole tekstowe 4">
            <a:extLst>
              <a:ext uri="{FF2B5EF4-FFF2-40B4-BE49-F238E27FC236}">
                <a16:creationId xmlns:a16="http://schemas.microsoft.com/office/drawing/2014/main" id="{C0F546B6-5B5C-984C-BBBD-E0E46E5F143A}"/>
              </a:ext>
            </a:extLst>
          </p:cNvPr>
          <p:cNvSpPr txBox="1"/>
          <p:nvPr/>
        </p:nvSpPr>
        <p:spPr>
          <a:xfrm>
            <a:off x="7266392" y="4196728"/>
            <a:ext cx="6460556" cy="523220"/>
          </a:xfrm>
          <a:prstGeom prst="rect">
            <a:avLst/>
          </a:prstGeom>
          <a:noFill/>
        </p:spPr>
        <p:txBody>
          <a:bodyPr wrap="square" rtlCol="0">
            <a:spAutoFit/>
          </a:bodyPr>
          <a:lstStyle/>
          <a:p>
            <a:pPr algn="l"/>
            <a:r>
              <a:rPr lang="pl-PL" sz="2800" dirty="0">
                <a:ln w="0"/>
                <a:solidFill>
                  <a:srgbClr val="FA809B"/>
                </a:solidFill>
                <a:effectLst>
                  <a:outerShdw blurRad="38100" dist="19050" dir="2700000" algn="tl" rotWithShape="0">
                    <a:schemeClr val="dk1">
                      <a:alpha val="40000"/>
                    </a:schemeClr>
                  </a:outerShdw>
                </a:effectLst>
              </a:rPr>
              <a:t>Pisanki łemkowskie</a:t>
            </a:r>
            <a:endParaRPr lang="pl-PL" sz="2800" dirty="0">
              <a:solidFill>
                <a:srgbClr val="FA809B"/>
              </a:solidFill>
            </a:endParaRPr>
          </a:p>
        </p:txBody>
      </p:sp>
    </p:spTree>
    <p:extLst>
      <p:ext uri="{BB962C8B-B14F-4D97-AF65-F5344CB8AC3E}">
        <p14:creationId xmlns:p14="http://schemas.microsoft.com/office/powerpoint/2010/main" val="12521276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EFF0"/>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47211CE-15F6-B046-9F4F-76473972D932}"/>
              </a:ext>
            </a:extLst>
          </p:cNvPr>
          <p:cNvSpPr>
            <a:spLocks noGrp="1"/>
          </p:cNvSpPr>
          <p:nvPr>
            <p:ph idx="1"/>
          </p:nvPr>
        </p:nvSpPr>
        <p:spPr>
          <a:xfrm>
            <a:off x="255245" y="115351"/>
            <a:ext cx="11681510" cy="3140117"/>
          </a:xfrm>
        </p:spPr>
        <p:txBody>
          <a:bodyPr>
            <a:noAutofit/>
          </a:bodyPr>
          <a:lstStyle/>
          <a:p>
            <a:pPr>
              <a:buFont typeface="Courier New" panose="02070309020205020404" pitchFamily="49" charset="0"/>
              <a:buChar char="o"/>
            </a:pPr>
            <a:r>
              <a:rPr lang="pl-PL" sz="2400" i="0" dirty="0">
                <a:ln w="0"/>
                <a:solidFill>
                  <a:srgbClr val="FA809B"/>
                </a:solidFill>
                <a:effectLst>
                  <a:outerShdw blurRad="38100" dist="19050" dir="2700000" algn="tl" rotWithShape="0">
                    <a:schemeClr val="dk1">
                      <a:alpha val="40000"/>
                    </a:schemeClr>
                  </a:outerShdw>
                </a:effectLst>
              </a:rPr>
              <a:t>Ślub zazwyczaj odbywa się w cerkwi, a na weselu musi grać łemkowska kapela. Uroczystość rozpoczyna się w chwili przyjazdu pana młodego do domu przyszłej małżonki.  Wspólnie otrzymują wtedy błogosławieństwo od rodziców, po czym udają się do cerkwi. Panna młoda ma zazwyczaj na sobie białą suknię z welonem, a pan młody garnitur z muszką, niekiedy także kapelusz. Drużki, których jest od kilku do kilkunastu, są odziane w łemkowskie stroje ludowe. Czasami nad głowami pary młodej trzymane są srebrne korony lub wianki wykonane z barwinku lub bukszpanu. </a:t>
            </a:r>
            <a:endParaRPr lang="pl-PL" sz="2400" dirty="0"/>
          </a:p>
        </p:txBody>
      </p:sp>
      <p:pic>
        <p:nvPicPr>
          <p:cNvPr id="4" name="Obraz 4">
            <a:extLst>
              <a:ext uri="{FF2B5EF4-FFF2-40B4-BE49-F238E27FC236}">
                <a16:creationId xmlns:a16="http://schemas.microsoft.com/office/drawing/2014/main" id="{2EA3F0F6-B591-9948-B0F9-3BB4B285135F}"/>
              </a:ext>
            </a:extLst>
          </p:cNvPr>
          <p:cNvPicPr>
            <a:picLocks noChangeAspect="1"/>
          </p:cNvPicPr>
          <p:nvPr/>
        </p:nvPicPr>
        <p:blipFill>
          <a:blip r:embed="rId2"/>
          <a:stretch>
            <a:fillRect/>
          </a:stretch>
        </p:blipFill>
        <p:spPr>
          <a:xfrm>
            <a:off x="2627155" y="2929426"/>
            <a:ext cx="6065520" cy="3489345"/>
          </a:xfrm>
          <a:prstGeom prst="rect">
            <a:avLst/>
          </a:prstGeom>
          <a:ln>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contourClr>
              <a:srgbClr val="C0C0C0"/>
            </a:contourClr>
          </a:sp3d>
        </p:spPr>
      </p:pic>
    </p:spTree>
    <p:extLst>
      <p:ext uri="{BB962C8B-B14F-4D97-AF65-F5344CB8AC3E}">
        <p14:creationId xmlns:p14="http://schemas.microsoft.com/office/powerpoint/2010/main" val="174367945"/>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EFF0"/>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4CEFEEE-F7AD-7C49-A8E4-82ACF19CBAE6}"/>
              </a:ext>
            </a:extLst>
          </p:cNvPr>
          <p:cNvSpPr>
            <a:spLocks noGrp="1"/>
          </p:cNvSpPr>
          <p:nvPr>
            <p:ph idx="1"/>
          </p:nvPr>
        </p:nvSpPr>
        <p:spPr>
          <a:xfrm>
            <a:off x="6401129" y="482849"/>
            <a:ext cx="5384528" cy="5852188"/>
          </a:xfrm>
        </p:spPr>
        <p:txBody>
          <a:bodyPr>
            <a:normAutofit/>
          </a:bodyPr>
          <a:lstStyle/>
          <a:p>
            <a:pPr>
              <a:buFont typeface="Courier New" panose="02070309020205020404" pitchFamily="49" charset="0"/>
              <a:buChar char="o"/>
            </a:pPr>
            <a:r>
              <a:rPr lang="pl-PL" sz="2000" b="0" i="0" dirty="0">
                <a:effectLst/>
                <a:latin typeface=".SFUI-Regular"/>
              </a:rPr>
              <a:t>  </a:t>
            </a:r>
            <a:r>
              <a:rPr lang="pl-PL" sz="2600" i="0" dirty="0">
                <a:ln w="0"/>
                <a:solidFill>
                  <a:srgbClr val="FA809B"/>
                </a:solidFill>
                <a:effectLst>
                  <a:outerShdw blurRad="38100" dist="19050" dir="2700000" algn="tl" rotWithShape="0">
                    <a:schemeClr val="dk1">
                      <a:alpha val="40000"/>
                    </a:schemeClr>
                  </a:outerShdw>
                </a:effectLst>
              </a:rPr>
              <a:t>Ceremonia chrztu odbywa się w cerkwi i ma charakter masowy. Po chrzcinach od razu następuje przyjęcie kolejnego sakramentu, którym jest bierzmowanie. Dziecko otrzymuje wówczas imię świętej lub błogosławionej osoby. Rok po urodzeniu dziecka następuje tzw. roczek, kiedy to dziecko „wybiera” swoje insygnia. Ma wówczas do wyboru kieliszek, różaniec, pieniądze lub książkę. Przyszłość dziecka interpretuje się na podstawie tego, który przedmiot wskaże.</a:t>
            </a:r>
            <a:endParaRPr lang="pl-PL" sz="2600" dirty="0">
              <a:ln w="0"/>
              <a:solidFill>
                <a:srgbClr val="FA809B"/>
              </a:solidFill>
              <a:effectLst>
                <a:outerShdw blurRad="38100" dist="19050" dir="2700000" algn="tl" rotWithShape="0">
                  <a:schemeClr val="dk1">
                    <a:alpha val="40000"/>
                  </a:schemeClr>
                </a:outerShdw>
              </a:effectLst>
            </a:endParaRPr>
          </a:p>
        </p:txBody>
      </p:sp>
      <p:pic>
        <p:nvPicPr>
          <p:cNvPr id="2" name="Obraz 3">
            <a:extLst>
              <a:ext uri="{FF2B5EF4-FFF2-40B4-BE49-F238E27FC236}">
                <a16:creationId xmlns:a16="http://schemas.microsoft.com/office/drawing/2014/main" id="{0FC509C4-5C70-0048-8E8F-505134F0EC7B}"/>
              </a:ext>
            </a:extLst>
          </p:cNvPr>
          <p:cNvPicPr>
            <a:picLocks noChangeAspect="1"/>
          </p:cNvPicPr>
          <p:nvPr/>
        </p:nvPicPr>
        <p:blipFill>
          <a:blip r:embed="rId2"/>
          <a:stretch>
            <a:fillRect/>
          </a:stretch>
        </p:blipFill>
        <p:spPr>
          <a:xfrm>
            <a:off x="544991" y="482849"/>
            <a:ext cx="5715000" cy="3822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pole tekstowe 3">
            <a:extLst>
              <a:ext uri="{FF2B5EF4-FFF2-40B4-BE49-F238E27FC236}">
                <a16:creationId xmlns:a16="http://schemas.microsoft.com/office/drawing/2014/main" id="{609696DF-FA92-964D-AF87-E19201064536}"/>
              </a:ext>
            </a:extLst>
          </p:cNvPr>
          <p:cNvSpPr txBox="1"/>
          <p:nvPr/>
        </p:nvSpPr>
        <p:spPr>
          <a:xfrm>
            <a:off x="686129" y="4406525"/>
            <a:ext cx="5715000" cy="369332"/>
          </a:xfrm>
          <a:prstGeom prst="rect">
            <a:avLst/>
          </a:prstGeom>
          <a:noFill/>
        </p:spPr>
        <p:txBody>
          <a:bodyPr wrap="square" rtlCol="0">
            <a:spAutoFit/>
          </a:bodyPr>
          <a:lstStyle/>
          <a:p>
            <a:pPr algn="l"/>
            <a:r>
              <a:rPr lang="pl-PL" dirty="0">
                <a:ln w="0"/>
                <a:solidFill>
                  <a:srgbClr val="FA809B"/>
                </a:solidFill>
                <a:effectLst>
                  <a:outerShdw blurRad="38100" dist="19050" dir="2700000" algn="tl" rotWithShape="0">
                    <a:schemeClr val="dk1">
                      <a:alpha val="40000"/>
                    </a:schemeClr>
                  </a:outerShdw>
                </a:effectLst>
              </a:rPr>
              <a:t>Cerkwia gdzie odbywa się chrzest, bierzmowanie i ślub.</a:t>
            </a:r>
            <a:endParaRPr lang="pl-PL" dirty="0"/>
          </a:p>
        </p:txBody>
      </p:sp>
    </p:spTree>
    <p:extLst>
      <p:ext uri="{BB962C8B-B14F-4D97-AF65-F5344CB8AC3E}">
        <p14:creationId xmlns:p14="http://schemas.microsoft.com/office/powerpoint/2010/main" val="295820330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2E2D3"/>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85A5DB-16FA-1943-9EC7-C4D8097E3579}"/>
              </a:ext>
            </a:extLst>
          </p:cNvPr>
          <p:cNvSpPr>
            <a:spLocks noGrp="1"/>
          </p:cNvSpPr>
          <p:nvPr>
            <p:ph type="title"/>
          </p:nvPr>
        </p:nvSpPr>
        <p:spPr>
          <a:xfrm>
            <a:off x="2119077" y="429302"/>
            <a:ext cx="7729728" cy="1188720"/>
          </a:xfrm>
        </p:spPr>
        <p:txBody>
          <a:bodyPr/>
          <a:lstStyle/>
          <a:p>
            <a:r>
              <a:rPr lang="pl-PL" dirty="0"/>
              <a:t>Historia </a:t>
            </a:r>
          </a:p>
        </p:txBody>
      </p:sp>
      <p:sp>
        <p:nvSpPr>
          <p:cNvPr id="3" name="Symbol zastępczy zawartości 2">
            <a:extLst>
              <a:ext uri="{FF2B5EF4-FFF2-40B4-BE49-F238E27FC236}">
                <a16:creationId xmlns:a16="http://schemas.microsoft.com/office/drawing/2014/main" id="{7313701A-DB3A-8844-92E1-23A6729794D6}"/>
              </a:ext>
            </a:extLst>
          </p:cNvPr>
          <p:cNvSpPr>
            <a:spLocks noGrp="1"/>
          </p:cNvSpPr>
          <p:nvPr>
            <p:ph idx="1"/>
          </p:nvPr>
        </p:nvSpPr>
        <p:spPr>
          <a:xfrm>
            <a:off x="1533921" y="1878008"/>
            <a:ext cx="9124158" cy="3101983"/>
          </a:xfrm>
        </p:spPr>
        <p:txBody>
          <a:bodyPr>
            <a:noAutofit/>
          </a:bodyPr>
          <a:lstStyle/>
          <a:p>
            <a:pPr>
              <a:buFont typeface="Courier New" panose="02070309020205020404" pitchFamily="49" charset="0"/>
              <a:buChar char="o"/>
            </a:pPr>
            <a:r>
              <a:rPr lang="pl-PL" sz="2400" dirty="0">
                <a:ln w="0"/>
                <a:solidFill>
                  <a:srgbClr val="1D6A24"/>
                </a:solidFill>
                <a:effectLst>
                  <a:outerShdw blurRad="38100" dist="19050" dir="2700000" algn="tl" rotWithShape="0">
                    <a:schemeClr val="dk1">
                      <a:alpha val="40000"/>
                    </a:schemeClr>
                  </a:outerShdw>
                </a:effectLst>
                <a:latin typeface="Contoso Global"/>
                <a:ea typeface="+mn-lt"/>
                <a:cs typeface="+mn-lt"/>
              </a:rPr>
              <a:t>Łemkowie to wschodniosłowiańska grupa etniczna stanowiąca integralną część narodu rusińskiego , do okresu wysiedleń w latach 1945–1947 (akcja Wisła)  zamieszkująca w zwartej grupie obszar Beskidu Niskiego, oraz zachodnich krańców Bieszczadów i wschodnią część Beskidu Sądeckiego.</a:t>
            </a:r>
          </a:p>
          <a:p>
            <a:pPr>
              <a:buFont typeface="Courier New" panose="02070309020205020404" pitchFamily="49" charset="0"/>
              <a:buChar char="o"/>
            </a:pPr>
            <a:r>
              <a:rPr lang="pl-PL" sz="2400" dirty="0">
                <a:ln w="0"/>
                <a:solidFill>
                  <a:srgbClr val="1D6A24"/>
                </a:solidFill>
                <a:effectLst>
                  <a:outerShdw blurRad="38100" dist="19050" dir="2700000" algn="tl" rotWithShape="0">
                    <a:schemeClr val="dk1">
                      <a:alpha val="40000"/>
                    </a:schemeClr>
                  </a:outerShdw>
                </a:effectLst>
                <a:latin typeface="Contoso Global"/>
                <a:ea typeface="+mn-lt"/>
                <a:cs typeface="+mn-lt"/>
              </a:rPr>
              <a:t> Łemkowie z Polski wchodzą w kontinuum etnograficzne z ludnością wschodniosłowiańską, wywodzącą się także z przeciwległych stoków Karpat, która pod innymi nazwami  uznawana jest za odrębną autochtoniczną mniejszość narodową na  Słowacji, w Czechach , Węgrach, Rumunii, a także w Bośni i Chercegowinie, Serbii oraz Chorwacji.</a:t>
            </a:r>
            <a:endParaRPr lang="pl-PL" sz="2400" dirty="0">
              <a:solidFill>
                <a:srgbClr val="1D6A24"/>
              </a:solidFill>
            </a:endParaRPr>
          </a:p>
        </p:txBody>
      </p:sp>
    </p:spTree>
    <p:extLst>
      <p:ext uri="{BB962C8B-B14F-4D97-AF65-F5344CB8AC3E}">
        <p14:creationId xmlns:p14="http://schemas.microsoft.com/office/powerpoint/2010/main" val="68238983"/>
      </p:ext>
    </p:extLst>
  </p:cSld>
  <p:clrMapOvr>
    <a:masterClrMapping/>
  </p:clrMapOvr>
  <p:transition spd="med">
    <p:pull/>
  </p:transition>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2B26815DF3C314A947FC35258FE8B26" ma:contentTypeVersion="3" ma:contentTypeDescription="Utwórz nowy dokument." ma:contentTypeScope="" ma:versionID="0ef76e786a5cdd1b8a11fd7460711769">
  <xsd:schema xmlns:xsd="http://www.w3.org/2001/XMLSchema" xmlns:xs="http://www.w3.org/2001/XMLSchema" xmlns:p="http://schemas.microsoft.com/office/2006/metadata/properties" xmlns:ns2="3590ae52-1338-4879-be41-943b1bd90cf4" targetNamespace="http://schemas.microsoft.com/office/2006/metadata/properties" ma:root="true" ma:fieldsID="a8c89d2eddd386550085e739b4202136" ns2:_="">
    <xsd:import namespace="3590ae52-1338-4879-be41-943b1bd90cf4"/>
    <xsd:element name="properties">
      <xsd:complexType>
        <xsd:sequence>
          <xsd:element name="documentManagement">
            <xsd:complexType>
              <xsd:all>
                <xsd:element ref="ns2:ReferenceI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90ae52-1338-4879-be41-943b1bd90cf4"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3590ae52-1338-4879-be41-943b1bd90cf4" xsi:nil="true"/>
  </documentManagement>
</p:properties>
</file>

<file path=customXml/itemProps1.xml><?xml version="1.0" encoding="utf-8"?>
<ds:datastoreItem xmlns:ds="http://schemas.openxmlformats.org/officeDocument/2006/customXml" ds:itemID="{41F01B2D-CF85-4B58-A2AB-40A0E5E0C658}"/>
</file>

<file path=customXml/itemProps2.xml><?xml version="1.0" encoding="utf-8"?>
<ds:datastoreItem xmlns:ds="http://schemas.openxmlformats.org/officeDocument/2006/customXml" ds:itemID="{DC30D9F1-F123-46FE-87B0-25E9A5B90246}"/>
</file>

<file path=customXml/itemProps3.xml><?xml version="1.0" encoding="utf-8"?>
<ds:datastoreItem xmlns:ds="http://schemas.openxmlformats.org/officeDocument/2006/customXml" ds:itemID="{94CC6657-D67B-405A-97C5-157D440698FB}"/>
</file>

<file path=docProps/app.xml><?xml version="1.0" encoding="utf-8"?>
<Properties xmlns="http://schemas.openxmlformats.org/officeDocument/2006/extended-properties" xmlns:vt="http://schemas.openxmlformats.org/officeDocument/2006/docPropsVTypes">
  <Template>TF00001246</Template>
  <TotalTime>0</TotalTime>
  <Words>0</Words>
  <Application>Microsoft Office PowerPoint</Application>
  <PresentationFormat>Panoramiczny</PresentationFormat>
  <Paragraphs>0</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Parcel</vt:lpstr>
      <vt:lpstr>Prezentacja programu PowerPoint</vt:lpstr>
      <vt:lpstr>ZWYCZAJE </vt:lpstr>
      <vt:lpstr>Prezentacja programu PowerPoint</vt:lpstr>
      <vt:lpstr>Prezentacja programu PowerPoint</vt:lpstr>
      <vt:lpstr>TRADYCJE </vt:lpstr>
      <vt:lpstr>Prezentacja programu PowerPoint</vt:lpstr>
      <vt:lpstr>Prezentacja programu PowerPoint</vt:lpstr>
      <vt:lpstr>Prezentacja programu PowerPoint</vt:lpstr>
      <vt:lpstr>Historia </vt:lpstr>
      <vt:lpstr>Prezentacja programu PowerPoint</vt:lpstr>
      <vt:lpstr>Prezentacja programu PowerPoint</vt:lpstr>
      <vt:lpstr>CIEKAWOSTKI</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Zuzanna Palewicz</cp:lastModifiedBy>
  <cp:revision>101</cp:revision>
  <dcterms:created xsi:type="dcterms:W3CDTF">2021-03-10T14:57:59Z</dcterms:created>
  <dcterms:modified xsi:type="dcterms:W3CDTF">2021-03-14T21:23:22Z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0x01010072B26815DF3C314A947FC35258FE8B26</vt:lpwstr>
  </property>
</Properties>
</file>