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1" r:id="rId7"/>
    <p:sldId id="260" r:id="rId8"/>
    <p:sldId id="262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3B911-B46D-6D14-84DF-752DCF296397}" v="38" dt="2023-02-20T20:18:26.083"/>
    <p1510:client id="{2880D654-7B6A-5752-1FEA-038C2E7E0F7B}" v="204" dt="2023-02-22T19:35:09.731"/>
    <p1510:client id="{2C578EF9-C326-EC4F-A183-DDD0285490E7}" v="38" dt="2023-02-21T21:01:48.362"/>
    <p1510:client id="{5B92ED85-95D9-4A06-92A2-D9AB334BF1B5}" v="133" dt="2023-02-20T20:12:49.455"/>
    <p1510:client id="{7D7D33EF-E8A2-D223-833E-A04132BE0F67}" v="133" dt="2023-02-22T13:07:26.487"/>
    <p1510:client id="{9BD2E433-CB3E-BACC-2284-6FF44EAEF1C4}" v="575" dt="2023-02-22T18:41:37.682"/>
    <p1510:client id="{A0029756-99A8-8312-5D08-F7734E7E8695}" v="13" dt="2023-02-23T16:28:38.804"/>
    <p1510:client id="{CA3D59A8-81D0-8216-6FC0-AFD102AD2646}" v="176" dt="2023-02-21T17:11:44.741"/>
    <p1510:client id="{DCB68BE9-379F-C8C1-6C83-1142C6580C59}" v="228" dt="2023-02-21T20:57:02.566"/>
    <p1510:client id="{DD6D29A5-3B45-330E-CB39-543BFA4178D7}" v="13" dt="2023-02-23T19:25:20.990"/>
    <p1510:client id="{F6CC391B-6E50-D0D3-38E4-76D86AEFC6BC}" v="5" dt="2023-02-23T16:47:09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12.03.2023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B7B3A6BC-7831-CA54-381D-4EA0FD7C8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34" b="41504"/>
          <a:stretch/>
        </p:blipFill>
        <p:spPr>
          <a:xfrm>
            <a:off x="0" y="0"/>
            <a:ext cx="12196707" cy="686634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04801" y="5093"/>
            <a:ext cx="9144000" cy="23876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pl-PL" sz="4800" b="1" dirty="0">
                <a:solidFill>
                  <a:schemeClr val="bg1"/>
                </a:solidFill>
                <a:latin typeface="Verdana Pro"/>
                <a:cs typeface="Calibri Light"/>
              </a:rPr>
              <a:t>Życie i działalność Mikołaja Kopernika</a:t>
            </a:r>
            <a:endParaRPr lang="pl-PL" sz="5300" dirty="0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04800" y="5204218"/>
            <a:ext cx="3135086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pl-PL" sz="1400" b="1" dirty="0">
                <a:solidFill>
                  <a:schemeClr val="bg1"/>
                </a:solidFill>
                <a:latin typeface="Verdana Pro"/>
                <a:cs typeface="Calibri"/>
              </a:rPr>
              <a:t>Bruno </a:t>
            </a:r>
            <a:r>
              <a:rPr lang="pl-PL" sz="1400" b="1" dirty="0" err="1">
                <a:solidFill>
                  <a:schemeClr val="bg1"/>
                </a:solidFill>
                <a:latin typeface="Verdana Pro"/>
                <a:cs typeface="Calibri"/>
              </a:rPr>
              <a:t>Hezner</a:t>
            </a:r>
            <a:endParaRPr lang="pl-PL" sz="1400" b="1" dirty="0">
              <a:solidFill>
                <a:schemeClr val="bg1"/>
              </a:solidFill>
              <a:latin typeface="Verdana Pro"/>
              <a:cs typeface="Calibri"/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  <a:latin typeface="Verdana Pro"/>
                <a:cs typeface="Calibri"/>
              </a:rPr>
              <a:t>Szkoła Podstawowa nr 19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  <a:latin typeface="Verdana Pro"/>
                <a:cs typeface="Calibri"/>
              </a:rPr>
              <a:t>im. Mikołaja Kopernika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  <a:latin typeface="Verdana Pro"/>
                <a:cs typeface="Calibri"/>
              </a:rPr>
              <a:t>w Jaworznie</a:t>
            </a:r>
            <a:endParaRPr lang="pl-PL" sz="2000" dirty="0">
              <a:solidFill>
                <a:schemeClr val="bg1"/>
              </a:solidFill>
              <a:latin typeface="Verdana Pro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99F496B-CB6A-C9A4-E923-F9996D3885E5}"/>
              </a:ext>
            </a:extLst>
          </p:cNvPr>
          <p:cNvSpPr txBox="1"/>
          <p:nvPr/>
        </p:nvSpPr>
        <p:spPr>
          <a:xfrm>
            <a:off x="7087914" y="6201103"/>
            <a:ext cx="4976647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Grafika własna na podstawie https://pl.wikipedia.org/wiki/Astronom_Kopernik,_czyli_rozmowa_z_Bogiem#/media/Plik:Jan_Matejko-Astronomer_Copernicus-Conversation_with_God.jpg</a:t>
            </a:r>
            <a:endParaRPr lang="pl-PL" sz="900">
              <a:solidFill>
                <a:schemeClr val="bg1"/>
              </a:solidFill>
              <a:latin typeface="Verdana Pro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A5A201B1-AB38-9145-6C7C-8C30AF8F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DAB82E-ABC2-30E5-CD2E-C8F79A6E2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90" y="586384"/>
            <a:ext cx="10515600" cy="19081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Kopernik uważał, że „Ziemia obraca się dookoła swojej osi, że Księżyc krąży wokół Ziemi i że Ziemia oraz inne planety krążą wokół Słońca.”</a:t>
            </a:r>
            <a:endParaRPr lang="pl-PL" sz="2000" b="1" dirty="0">
              <a:solidFill>
                <a:srgbClr val="FFFFFF"/>
              </a:solidFill>
              <a:latin typeface="Verdana Pro"/>
              <a:cs typeface="Calibri" panose="020F050202020403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pl-PL" sz="12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M. Hart, </a:t>
            </a:r>
            <a:r>
              <a:rPr lang="pl-PL" sz="1200" b="1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100 postaci, które miały największy wpływ na dzieje ludzkości</a:t>
            </a:r>
            <a:r>
              <a:rPr lang="pl-PL" sz="12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, Warszawa 1995</a:t>
            </a:r>
            <a:endParaRPr lang="pl-PL" sz="1200" b="1">
              <a:solidFill>
                <a:srgbClr val="FFFFFF"/>
              </a:solidFill>
              <a:latin typeface="Verdana Pro"/>
              <a:cs typeface="Calibri" panose="020F0502020204030204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8CF870C-B407-663A-1C8C-871A8FF33187}"/>
              </a:ext>
            </a:extLst>
          </p:cNvPr>
          <p:cNvSpPr txBox="1"/>
          <p:nvPr/>
        </p:nvSpPr>
        <p:spPr>
          <a:xfrm>
            <a:off x="6470432" y="6424448"/>
            <a:ext cx="562697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https://wielkahistoria.pl/wp-content/uploads/2022/07/Co-inni-mysleli-o-dziele-Kopernika.jpg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9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AAE775A2-68EA-6E41-28AC-7EF1E2E6C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312" y="2520048"/>
            <a:ext cx="5863458" cy="32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00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1B4E1E41-CFF5-4218-2A58-F58A1DA44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3B73B1-5615-D4F3-828A-011976418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97" y="301625"/>
            <a:ext cx="114746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600" dirty="0">
                <a:solidFill>
                  <a:srgbClr val="FFFFFF"/>
                </a:solidFill>
                <a:latin typeface="Verdana"/>
                <a:ea typeface="+mn-lt"/>
                <a:cs typeface="+mn-lt"/>
              </a:rPr>
              <a:t>Teoria Mikołaja Kopernika nie była dokładna. Pomylił się twierdząc, że planety poruszają się po okręgach lub epicyklach. Ale to dzięki niemu inni astronomowie zajęli się dokładniejszą analizą ruchu planet.</a:t>
            </a:r>
            <a:endParaRPr lang="pl-PL"/>
          </a:p>
          <a:p>
            <a:pPr marL="0" indent="0" algn="ctr">
              <a:buNone/>
            </a:pPr>
            <a:r>
              <a:rPr lang="pl-PL" sz="2600" dirty="0">
                <a:solidFill>
                  <a:srgbClr val="FFFFFF"/>
                </a:solidFill>
                <a:latin typeface="Verdana"/>
                <a:ea typeface="+mn-lt"/>
                <a:cs typeface="+mn-lt"/>
              </a:rPr>
              <a:t>Był to Tycho de </a:t>
            </a:r>
            <a:r>
              <a:rPr lang="pl-PL" sz="2600" dirty="0" err="1">
                <a:solidFill>
                  <a:srgbClr val="FFFFFF"/>
                </a:solidFill>
                <a:latin typeface="Verdana"/>
                <a:ea typeface="+mn-lt"/>
                <a:cs typeface="+mn-lt"/>
              </a:rPr>
              <a:t>Brache</a:t>
            </a:r>
            <a:r>
              <a:rPr lang="pl-PL" sz="2600" dirty="0">
                <a:solidFill>
                  <a:srgbClr val="FFFFFF"/>
                </a:solidFill>
                <a:latin typeface="Verdana"/>
                <a:ea typeface="+mn-lt"/>
                <a:cs typeface="+mn-lt"/>
              </a:rPr>
              <a:t> i ostatecznie Johannes Kepler, który ustalił dokładne prawa ruchu planet.</a:t>
            </a:r>
            <a:endParaRPr lang="pl-PL" sz="2600">
              <a:solidFill>
                <a:srgbClr val="FFFFFF"/>
              </a:solidFill>
              <a:latin typeface="Verdana"/>
              <a:ea typeface="Verdana"/>
              <a:cs typeface="Calibri" panose="020F0502020204030204"/>
            </a:endParaRPr>
          </a:p>
          <a:p>
            <a:pPr marL="0" indent="0" algn="r">
              <a:buNone/>
            </a:pPr>
            <a:r>
              <a:rPr lang="pl-PL" sz="1200" dirty="0">
                <a:solidFill>
                  <a:srgbClr val="FFFFFF"/>
                </a:solidFill>
                <a:latin typeface="Verdana"/>
                <a:ea typeface="+mn-lt"/>
                <a:cs typeface="+mn-lt"/>
              </a:rPr>
              <a:t>M. Hart, </a:t>
            </a:r>
            <a:r>
              <a:rPr lang="pl-PL" sz="1200" i="1" dirty="0">
                <a:solidFill>
                  <a:srgbClr val="FFFFFF"/>
                </a:solidFill>
                <a:latin typeface="Verdana"/>
                <a:ea typeface="+mn-lt"/>
                <a:cs typeface="+mn-lt"/>
              </a:rPr>
              <a:t>100 postaci, które miały największy wpływ na dzieje ludzkości</a:t>
            </a:r>
            <a:r>
              <a:rPr lang="pl-PL" sz="1200" dirty="0">
                <a:solidFill>
                  <a:srgbClr val="FFFFFF"/>
                </a:solidFill>
                <a:latin typeface="Verdana"/>
                <a:ea typeface="+mn-lt"/>
                <a:cs typeface="+mn-lt"/>
              </a:rPr>
              <a:t>, Warszawa 1995</a:t>
            </a:r>
            <a:endParaRPr lang="pl-PL" sz="1200" dirty="0">
              <a:solidFill>
                <a:srgbClr val="FFFFF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2BC8E1A-35C3-6443-F7D0-B4AEA678EF4C}"/>
              </a:ext>
            </a:extLst>
          </p:cNvPr>
          <p:cNvSpPr txBox="1"/>
          <p:nvPr/>
        </p:nvSpPr>
        <p:spPr>
          <a:xfrm>
            <a:off x="6982811" y="5728137"/>
            <a:ext cx="497664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Verdana Pro"/>
                <a:cs typeface="Calibri"/>
              </a:rPr>
              <a:t>https://s.twojahistoria.pl/uploads/2021/12/Tycho_Brahe_2-540x600.jpg</a:t>
            </a:r>
            <a:endParaRPr lang="pl-PL" sz="1000">
              <a:solidFill>
                <a:schemeClr val="bg1"/>
              </a:solidFill>
              <a:latin typeface="Verdana Pro"/>
              <a:cs typeface="Calibri"/>
            </a:endParaRPr>
          </a:p>
          <a:p>
            <a:pPr algn="r"/>
            <a:endParaRPr lang="pl-PL" sz="1000" dirty="0">
              <a:solidFill>
                <a:schemeClr val="bg1"/>
              </a:solidFill>
              <a:latin typeface="Verdana Pro"/>
              <a:ea typeface="+mn-lt"/>
              <a:cs typeface="+mn-lt"/>
            </a:endParaRPr>
          </a:p>
          <a:p>
            <a:pPr algn="r"/>
            <a:r>
              <a:rPr lang="pl-PL" sz="10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https://wielkahistoria.pl/wp-content/uploads/2022/07/Johannes-Kepler-w-1620-August-Kohler-domena-publiczna.-713x1024.jpg</a:t>
            </a:r>
            <a:endParaRPr lang="pl-PL" sz="1000" dirty="0">
              <a:solidFill>
                <a:schemeClr val="bg1"/>
              </a:solidFill>
              <a:latin typeface="Verdana Pro"/>
            </a:endParaRPr>
          </a:p>
        </p:txBody>
      </p:sp>
      <p:pic>
        <p:nvPicPr>
          <p:cNvPr id="8" name="Obraz 8" descr="Obraz zawierający tekst, osoba, kobieta, pozujący&#10;&#10;Opis wygenerowany automatycznie">
            <a:extLst>
              <a:ext uri="{FF2B5EF4-FFF2-40B4-BE49-F238E27FC236}">
                <a16:creationId xmlns:a16="http://schemas.microsoft.com/office/drawing/2014/main" id="{AE65A48C-FE61-4804-1178-3B2D165C9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1" y="3184697"/>
            <a:ext cx="2743200" cy="3048000"/>
          </a:xfrm>
          <a:prstGeom prst="rect">
            <a:avLst/>
          </a:prstGeom>
        </p:spPr>
      </p:pic>
      <p:pic>
        <p:nvPicPr>
          <p:cNvPr id="9" name="Obraz 9" descr="Obraz zawierający tekst, osoba&#10;&#10;Opis wygenerowany automatycznie">
            <a:extLst>
              <a:ext uri="{FF2B5EF4-FFF2-40B4-BE49-F238E27FC236}">
                <a16:creationId xmlns:a16="http://schemas.microsoft.com/office/drawing/2014/main" id="{816C1821-18C5-357C-EA27-40D2135A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60" y="3203657"/>
            <a:ext cx="2115165" cy="30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0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D1015765-F633-A78B-EB17-DF0F96885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314D1F-8A50-2D6C-56B7-CEF0565B2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14" y="393591"/>
            <a:ext cx="10515600" cy="307695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6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„Czy wiesz, że...?”</a:t>
            </a:r>
            <a:endParaRPr lang="pl-PL" sz="3600" b="1">
              <a:solidFill>
                <a:srgbClr val="FFFFFF"/>
              </a:solidFill>
              <a:latin typeface="Verdana Pro"/>
              <a:cs typeface="Calibri" panose="020F0502020204030204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pl-PL" sz="2400" b="1" u="sng" dirty="0">
              <a:solidFill>
                <a:srgbClr val="FFFFFF"/>
              </a:solidFill>
              <a:latin typeface="Verdana Pro"/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Już siedemnaście wieków przed Kopernikiem grecki astronom Arystarch z Samos stworzył teorię systemu heliocentrycznego. Nie przedstawił jej jednak wystarczająco szczegółowo i szybko została podważona.</a:t>
            </a:r>
            <a:endParaRPr lang="pl-PL" sz="2400">
              <a:solidFill>
                <a:srgbClr val="FFFFFF"/>
              </a:solidFill>
              <a:latin typeface="Verdana Pro"/>
              <a:cs typeface="Calibri" panose="020F050202020403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pl-PL" sz="12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J. Olkiewicz, </a:t>
            </a:r>
            <a:r>
              <a:rPr lang="pl-PL" sz="1200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A jednak się porusza</a:t>
            </a:r>
            <a:r>
              <a:rPr lang="pl-PL" sz="12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, Warszawa 1987</a:t>
            </a:r>
            <a:endParaRPr lang="pl-PL" sz="1200">
              <a:solidFill>
                <a:srgbClr val="FFFFFF"/>
              </a:solidFill>
              <a:latin typeface="Verdana Pro"/>
              <a:cs typeface="Calibri" panose="020F0502020204030204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CF54A94-8E0A-BD37-0922-DFCF9C381914}"/>
              </a:ext>
            </a:extLst>
          </p:cNvPr>
          <p:cNvSpPr txBox="1"/>
          <p:nvPr/>
        </p:nvSpPr>
        <p:spPr>
          <a:xfrm>
            <a:off x="7087914" y="6201103"/>
            <a:ext cx="497664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https://pl.wikipedia.org/wiki/Arystarch_z_Samos#/media/Plik:Aristarco.PNG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8" descr="Obraz zawierający zewnętrzne, rzeźba, stare&#10;&#10;Opis wygenerowany automatycznie">
            <a:extLst>
              <a:ext uri="{FF2B5EF4-FFF2-40B4-BE49-F238E27FC236}">
                <a16:creationId xmlns:a16="http://schemas.microsoft.com/office/drawing/2014/main" id="{39904FFC-A833-B1C6-9AE0-BA99B4B2F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8" y="3480222"/>
            <a:ext cx="2556265" cy="27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16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28BB88CF-086E-E4E7-6762-4AD66CE5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E49B79-F022-1F99-9F9B-1DF0A6C27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647" y="938815"/>
            <a:ext cx="5339256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1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Ciekawostka</a:t>
            </a:r>
            <a:endParaRPr lang="pl-PL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4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Mikołaj Kopernik otrzymał </a:t>
            </a:r>
            <a:br>
              <a:rPr lang="pl-PL" sz="24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</a:br>
            <a:r>
              <a:rPr lang="pl-PL" sz="24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z drukarni pierwszy egzemplarz swojego dzieła „O obrotach ciał niebieskich” w dzień swojej śmierci, 24 maja 1543 r. </a:t>
            </a:r>
            <a:endParaRPr lang="pl-PL" sz="2400">
              <a:solidFill>
                <a:srgbClr val="FFFFFF"/>
              </a:solidFill>
              <a:latin typeface="Verdana Pro"/>
              <a:ea typeface="+mn-lt"/>
              <a:cs typeface="+mn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4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Miał wtedy 70 lat.</a:t>
            </a:r>
            <a:endParaRPr lang="pl-PL" sz="2400" dirty="0">
              <a:solidFill>
                <a:srgbClr val="FFFFFF"/>
              </a:solidFill>
              <a:latin typeface="Verdana Pro"/>
              <a:cs typeface="Calibri" panose="020F050202020403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pl-PL" sz="12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M. Hart, </a:t>
            </a:r>
            <a:r>
              <a:rPr lang="pl-PL" sz="1200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100 postaci, które miały największy wpływ na dzieje ludzkości</a:t>
            </a:r>
            <a:r>
              <a:rPr lang="pl-PL" sz="12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, Warszawa 1995</a:t>
            </a:r>
            <a:endParaRPr lang="pl-PL" sz="1200">
              <a:solidFill>
                <a:srgbClr val="FFFFFF"/>
              </a:solidFill>
              <a:latin typeface="Verdana Pro"/>
              <a:cs typeface="Calibri" panose="020F0502020204030204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0045CB6-2CED-6968-1F83-F23FDD974567}"/>
              </a:ext>
            </a:extLst>
          </p:cNvPr>
          <p:cNvSpPr txBox="1"/>
          <p:nvPr/>
        </p:nvSpPr>
        <p:spPr>
          <a:xfrm>
            <a:off x="4328949" y="6201103"/>
            <a:ext cx="77356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https://upload.wikimedia.org/wikipedia/commons/6/65/Nicolai_Copernici_Torinensis_De_revolutionibus_orbium_coelestium.jpg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8" descr="Obraz zawierający tekst, tabliczka&#10;&#10;Opis wygenerowany automatycznie">
            <a:extLst>
              <a:ext uri="{FF2B5EF4-FFF2-40B4-BE49-F238E27FC236}">
                <a16:creationId xmlns:a16="http://schemas.microsoft.com/office/drawing/2014/main" id="{AF551865-376E-0352-3242-FD2C6FC5A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" y="940687"/>
            <a:ext cx="6277302" cy="47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0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7F18E6E8-28B5-01B9-3295-7A8EAAE18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1" y="-16802"/>
            <a:ext cx="12197166" cy="6889964"/>
          </a:xfrm>
          <a:prstGeom prst="rect">
            <a:avLst/>
          </a:prstGeom>
        </p:spPr>
      </p:pic>
      <p:pic>
        <p:nvPicPr>
          <p:cNvPr id="2" name="Obraz 3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D565853C-74EF-BE80-9B3A-532010022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" y="449005"/>
            <a:ext cx="11250010" cy="640011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C8E45E-7677-DDC5-3BE7-2AA1BF5FA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28" y="150539"/>
            <a:ext cx="11106806" cy="6026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„... im bardziej niedorzeczna wydaje się teraz przeważnej części uczonych ta moja nauka o ruchu Ziemi, tym więcej wzbudzi podziwu </a:t>
            </a:r>
            <a:br>
              <a:rPr lang="pl-PL" sz="2400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</a:br>
            <a:r>
              <a:rPr lang="pl-PL" sz="2400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i uznania wtedy, gdy przez wydanie niniejszego dzieła zobaczę, jak mroki niedorzeczności zostaną rozproszone jasnością oczywistych dowodów.”</a:t>
            </a:r>
            <a:endParaRPr lang="pl-PL" sz="2400" i="1" dirty="0">
              <a:solidFill>
                <a:srgbClr val="FFFFFF"/>
              </a:solidFill>
              <a:latin typeface="Verdana Pro"/>
              <a:cs typeface="Calibri" panose="020F0502020204030204"/>
            </a:endParaRPr>
          </a:p>
          <a:p>
            <a:pPr marL="0" indent="0" algn="r">
              <a:buNone/>
            </a:pPr>
            <a:r>
              <a:rPr lang="pl-PL" sz="12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M. Kopernik, </a:t>
            </a:r>
            <a:r>
              <a:rPr lang="pl-PL" sz="1200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O obrotach sfer niebieskich, Przedmowa</a:t>
            </a:r>
            <a:endParaRPr lang="pl-PL" sz="1200" i="1">
              <a:solidFill>
                <a:srgbClr val="FFFFFF"/>
              </a:solidFill>
              <a:latin typeface="Verdana Pro"/>
              <a:cs typeface="Calibri" panose="020F0502020204030204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8AF8554-45AA-6F1A-6D69-15AF4A81EEF5}"/>
              </a:ext>
            </a:extLst>
          </p:cNvPr>
          <p:cNvSpPr txBox="1"/>
          <p:nvPr/>
        </p:nvSpPr>
        <p:spPr>
          <a:xfrm>
            <a:off x="7087914" y="6201103"/>
            <a:ext cx="497664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https://www.youtube.com/watch?v=0jHsq36_NTU&amp;t=44s&amp;ab_channel=DjSadhu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6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C120D26C-48D0-ED7F-39F9-2858B933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3664E8-42FE-9A90-0BEE-89796387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855" y="879694"/>
            <a:ext cx="4432738" cy="43973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pl-PL" sz="2400" dirty="0">
              <a:solidFill>
                <a:srgbClr val="FFFFFF"/>
              </a:solidFill>
              <a:latin typeface="Verdana Pro"/>
              <a:ea typeface="+mn-lt"/>
              <a:cs typeface="+mn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4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Przełom w nauce, którego dokonał Mikołaj Kopernik nazywamy „rewolucją kopernikańską”.</a:t>
            </a:r>
            <a:endParaRPr lang="pl-PL" sz="2400">
              <a:solidFill>
                <a:srgbClr val="FFFFFF"/>
              </a:solidFill>
              <a:latin typeface="Verdana Pro"/>
              <a:cs typeface="Calibri" panose="020F0502020204030204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pl-PL" sz="12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E. Rybka, P. Rybka, </a:t>
            </a:r>
            <a:r>
              <a:rPr lang="pl-PL" sz="1200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Kopernik – człowiek i myśl</a:t>
            </a:r>
            <a:r>
              <a:rPr lang="pl-PL" sz="12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, Warszawa 1972</a:t>
            </a:r>
            <a:endParaRPr lang="pl-PL" sz="1200">
              <a:solidFill>
                <a:srgbClr val="FFFFFF"/>
              </a:solidFill>
              <a:latin typeface="Verdana Pro"/>
              <a:cs typeface="Calibri" panose="020F0502020204030204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DF7A772-3AC8-FB0A-4D27-CCCD607B0B3F}"/>
              </a:ext>
            </a:extLst>
          </p:cNvPr>
          <p:cNvSpPr txBox="1"/>
          <p:nvPr/>
        </p:nvSpPr>
        <p:spPr>
          <a:xfrm>
            <a:off x="4808484" y="6503275"/>
            <a:ext cx="7328336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https://www.polityka.pl/tygodnikpolityka/nauka/1590879,1,nowe-spojrzenie-na-przewrot-kopernikanski.read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8" descr="Obraz zawierający mapa&#10;&#10;Opis wygenerowany automatycznie">
            <a:extLst>
              <a:ext uri="{FF2B5EF4-FFF2-40B4-BE49-F238E27FC236}">
                <a16:creationId xmlns:a16="http://schemas.microsoft.com/office/drawing/2014/main" id="{0FD2CAEB-DC81-83A6-A519-91D581B3B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9" t="3187" r="9216" b="2922"/>
          <a:stretch/>
        </p:blipFill>
        <p:spPr>
          <a:xfrm>
            <a:off x="364171" y="783199"/>
            <a:ext cx="6092699" cy="50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24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3A28270E-0B20-E2CC-E54C-39A32D7D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3ECAFA-2BB9-9716-6FCE-C15E84025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269" y="393591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2400" b="1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Dlaczego postać Mikołaja Kopernika </a:t>
            </a:r>
            <a:endParaRPr lang="pl-PL" sz="2400" b="1" i="1">
              <a:solidFill>
                <a:srgbClr val="FFFFFF"/>
              </a:solidFill>
              <a:latin typeface="Verdana Pro"/>
              <a:ea typeface="+mn-lt"/>
              <a:cs typeface="+mn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400" b="1" i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jest taka wyjątkowa?</a:t>
            </a:r>
            <a:endParaRPr lang="pl-PL" sz="2400" b="1" i="1" dirty="0">
              <a:solidFill>
                <a:srgbClr val="FFFFFF"/>
              </a:solidFill>
              <a:latin typeface="Verdana Pro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Był to uczony, który nie bał się powiedzieć całemu światu, że dotychczasowe teorie są błędne. 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To była wielka sprawa – wstrzymać Słońce, ruszyć Ziemię.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Dzięki takim wielkim ludziom możemy zrozumieć, że nauka naprawdę zmienia świat. I w końcu gdyby nie dzieło Kopernika, nie moglibyśmy marzyć o lotach </a:t>
            </a:r>
            <a:br>
              <a:rPr lang="pl-PL" sz="24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</a:br>
            <a:r>
              <a:rPr lang="pl-PL" sz="2400" b="1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w kosmos.</a:t>
            </a:r>
            <a:endParaRPr lang="pl-PL" sz="2400" b="1">
              <a:solidFill>
                <a:srgbClr val="FFFFFF"/>
              </a:solidFill>
              <a:latin typeface="Verdana Pro"/>
              <a:cs typeface="Calibri" panose="020F0502020204030204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8026425-3816-680B-9D0B-7897332FD554}"/>
              </a:ext>
            </a:extLst>
          </p:cNvPr>
          <p:cNvSpPr txBox="1"/>
          <p:nvPr/>
        </p:nvSpPr>
        <p:spPr>
          <a:xfrm>
            <a:off x="7087914" y="6201103"/>
            <a:ext cx="497664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pl-PL" sz="900" dirty="0">
              <a:solidFill>
                <a:schemeClr val="bg1"/>
              </a:solidFill>
              <a:latin typeface="Verdana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337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1971BF21-151C-CA8A-3F1A-D7120625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7A7AB57-03A5-639F-6D54-C4F8FCB3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Bibliografia </a:t>
            </a:r>
            <a:endParaRPr lang="pl-PL" dirty="0"/>
          </a:p>
        </p:txBody>
      </p:sp>
      <p:pic>
        <p:nvPicPr>
          <p:cNvPr id="4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FB4F74CE-C566-97BE-BE1B-EF0BCF681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0" t="295" r="12583"/>
          <a:stretch/>
        </p:blipFill>
        <p:spPr>
          <a:xfrm rot="5400000">
            <a:off x="-301889" y="268982"/>
            <a:ext cx="6897245" cy="630414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72C76A-A542-9BE3-5568-A29D825D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732" y="366480"/>
            <a:ext cx="473094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Bibliografia: </a:t>
            </a:r>
            <a:endParaRPr lang="pl-PL" sz="1400">
              <a:solidFill>
                <a:schemeClr val="bg1"/>
              </a:solidFill>
              <a:latin typeface="Verdana Pro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dirty="0">
              <a:solidFill>
                <a:schemeClr val="bg1"/>
              </a:solidFill>
              <a:latin typeface="Verdana Pro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Rybka, P. Rybka, </a:t>
            </a:r>
            <a:r>
              <a:rPr lang="pl-PL" sz="1400" i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Kopernik – człowiek i myśl</a:t>
            </a: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, Warszawa 1972</a:t>
            </a:r>
          </a:p>
          <a:p>
            <a:pPr>
              <a:lnSpc>
                <a:spcPct val="100000"/>
              </a:lnSpc>
            </a:pP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M. Hart, </a:t>
            </a:r>
            <a:r>
              <a:rPr lang="pl-PL" sz="1400" i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100 postaci, które miały największy wpływ na dzieje ludzkości</a:t>
            </a: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, Warszawa 1995</a:t>
            </a:r>
            <a:endParaRPr lang="pl-PL" sz="1400">
              <a:solidFill>
                <a:schemeClr val="bg1"/>
              </a:solidFill>
              <a:latin typeface="Verdana Pro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J. Olkiewicz, </a:t>
            </a:r>
            <a:r>
              <a:rPr lang="pl-PL" sz="1400" i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A jednak się porusza</a:t>
            </a: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, Warszawa 1987</a:t>
            </a:r>
            <a:endParaRPr lang="pl-PL" sz="1400">
              <a:solidFill>
                <a:schemeClr val="bg1"/>
              </a:solidFill>
              <a:latin typeface="Verdana Pro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J. Sikorski, </a:t>
            </a:r>
            <a:r>
              <a:rPr lang="pl-PL" sz="1400" i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Prywatne życie Mikołaja Kopernika</a:t>
            </a: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, Olsztyn 1985</a:t>
            </a:r>
          </a:p>
          <a:p>
            <a:pPr>
              <a:lnSpc>
                <a:spcPct val="100000"/>
              </a:lnSpc>
            </a:pP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www.encyklopedia.pwn.pl</a:t>
            </a:r>
          </a:p>
          <a:p>
            <a:pPr>
              <a:lnSpc>
                <a:spcPct val="100000"/>
              </a:lnSpc>
            </a:pPr>
            <a:r>
              <a:rPr lang="pl-PL" sz="14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Zdjęcie nocnego nieba https://getwallpapers.com</a:t>
            </a:r>
            <a:endParaRPr lang="pl-PL" sz="1400">
              <a:solidFill>
                <a:schemeClr val="bg1"/>
              </a:solidFill>
              <a:latin typeface="Verdana Pro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2678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B8DC5907-3EE0-6CE8-AB72-B2A13C95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2318C86D-2FE6-B973-D0BA-F598B9D7AD78}"/>
              </a:ext>
            </a:extLst>
          </p:cNvPr>
          <p:cNvSpPr txBox="1">
            <a:spLocks/>
          </p:cNvSpPr>
          <p:nvPr/>
        </p:nvSpPr>
        <p:spPr>
          <a:xfrm>
            <a:off x="285836" y="539620"/>
            <a:ext cx="11620406" cy="1031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pl-PL" sz="2400" b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„A cóż piękniejszego nad niebo, które przecież ogarnia wszystko,</a:t>
            </a:r>
            <a:br>
              <a:rPr lang="pl-PL" sz="2400" b="1" dirty="0">
                <a:latin typeface="Verdana Pro"/>
                <a:ea typeface="+mn-lt"/>
                <a:cs typeface="+mn-lt"/>
              </a:rPr>
            </a:br>
            <a:r>
              <a:rPr lang="pl-PL" sz="2400" b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co piękne?...”</a:t>
            </a:r>
            <a:endParaRPr lang="pl-PL" sz="2400" b="1">
              <a:solidFill>
                <a:schemeClr val="bg1"/>
              </a:solidFill>
              <a:latin typeface="Verdana Pro"/>
              <a:cs typeface="Calibri"/>
            </a:endParaRPr>
          </a:p>
          <a:p>
            <a:pPr algn="r">
              <a:lnSpc>
                <a:spcPct val="150000"/>
              </a:lnSpc>
              <a:buNone/>
            </a:pPr>
            <a:r>
              <a:rPr lang="pl-PL" sz="2400" b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M. Kopernik, </a:t>
            </a:r>
            <a:r>
              <a:rPr lang="pl-PL" sz="2400" b="1" i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O obrotach sfer niebieskich</a:t>
            </a:r>
            <a:endParaRPr lang="pl-PL" sz="2400" b="1" i="1" dirty="0">
              <a:solidFill>
                <a:schemeClr val="bg1"/>
              </a:solidFill>
              <a:latin typeface="Verdana Pro"/>
              <a:cs typeface="Calibri"/>
            </a:endParaRPr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C2D0B581-D4E0-7BEE-6D32-3B8B50D2A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" b="6515"/>
          <a:stretch/>
        </p:blipFill>
        <p:spPr>
          <a:xfrm>
            <a:off x="0" y="2408815"/>
            <a:ext cx="8565401" cy="4454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2F96CA6-0CDC-A3A4-ADA2-7A3A264E5402}"/>
              </a:ext>
            </a:extLst>
          </p:cNvPr>
          <p:cNvSpPr txBox="1"/>
          <p:nvPr/>
        </p:nvSpPr>
        <p:spPr>
          <a:xfrm>
            <a:off x="7357242" y="6463862"/>
            <a:ext cx="474016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https://upload.wikimedia.org/wikipedia/commons/a/a9/Planety2008.jpg</a:t>
            </a:r>
          </a:p>
        </p:txBody>
      </p:sp>
    </p:spTree>
    <p:extLst>
      <p:ext uri="{BB962C8B-B14F-4D97-AF65-F5344CB8AC3E}">
        <p14:creationId xmlns:p14="http://schemas.microsoft.com/office/powerpoint/2010/main" val="375109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4B0E1ED5-1F89-44F9-27B0-172ACF84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3067"/>
            <a:ext cx="12197166" cy="68641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Obraz 16" descr="Obraz zawierający tekst, pozujący&#10;&#10;Opis wygenerowany automatycznie">
            <a:extLst>
              <a:ext uri="{FF2B5EF4-FFF2-40B4-BE49-F238E27FC236}">
                <a16:creationId xmlns:a16="http://schemas.microsoft.com/office/drawing/2014/main" id="{EDB0DF7E-2E48-6012-80B8-AC33EEAA9D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4237" y="-1884"/>
            <a:ext cx="7008539" cy="6856896"/>
          </a:xfr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88CD8ED-BB72-B59E-5DBC-DABEB272B9F5}"/>
              </a:ext>
            </a:extLst>
          </p:cNvPr>
          <p:cNvSpPr txBox="1"/>
          <p:nvPr/>
        </p:nvSpPr>
        <p:spPr>
          <a:xfrm>
            <a:off x="7494722" y="346129"/>
            <a:ext cx="4325318" cy="38956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latin typeface="Verdana Pro"/>
                <a:cs typeface="Arial"/>
              </a:rPr>
              <a:t>N</a:t>
            </a:r>
            <a:r>
              <a:rPr lang="en-US" sz="2400" b="1" dirty="0" err="1">
                <a:solidFill>
                  <a:schemeClr val="bg1"/>
                </a:solidFill>
                <a:latin typeface="Verdana Pro"/>
                <a:cs typeface="Arial"/>
              </a:rPr>
              <a:t>ajsłynniejszy</a:t>
            </a:r>
            <a:r>
              <a:rPr lang="en-US" sz="2400" b="1" dirty="0">
                <a:solidFill>
                  <a:schemeClr val="bg1"/>
                </a:solidFill>
                <a:latin typeface="Verdana Pro"/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Verdana Pro"/>
                <a:cs typeface="Arial"/>
              </a:rPr>
              <a:t>mieszkaniec</a:t>
            </a:r>
            <a:r>
              <a:rPr lang="en-US" sz="2400" b="1" dirty="0">
                <a:solidFill>
                  <a:schemeClr val="bg1"/>
                </a:solidFill>
                <a:latin typeface="Verdana Pro"/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Verdana Pro"/>
                <a:cs typeface="Arial"/>
              </a:rPr>
              <a:t>Torunia</a:t>
            </a:r>
            <a:r>
              <a:rPr lang="en-US" sz="2400" b="1" dirty="0">
                <a:solidFill>
                  <a:schemeClr val="bg1"/>
                </a:solidFill>
                <a:latin typeface="Verdana Pro"/>
                <a:cs typeface="Arial"/>
              </a:rPr>
              <a:t>,</a:t>
            </a:r>
            <a:br>
              <a:rPr lang="en-US" sz="2400" b="1" dirty="0">
                <a:latin typeface="Verdana Pro"/>
                <a:cs typeface="Arial"/>
              </a:rPr>
            </a:br>
            <a:r>
              <a:rPr lang="en-US" sz="2400" b="1" dirty="0" err="1">
                <a:solidFill>
                  <a:schemeClr val="bg1"/>
                </a:solidFill>
                <a:latin typeface="Verdana Pro"/>
                <a:cs typeface="Arial"/>
              </a:rPr>
              <a:t>wielki</a:t>
            </a:r>
            <a:r>
              <a:rPr lang="en-US" sz="2400" b="1" dirty="0">
                <a:solidFill>
                  <a:schemeClr val="bg1"/>
                </a:solidFill>
                <a:latin typeface="Verdana Pro"/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Verdana Pro"/>
                <a:cs typeface="Arial"/>
              </a:rPr>
              <a:t>astronom</a:t>
            </a:r>
            <a:r>
              <a:rPr lang="en-US" sz="2400" b="1" dirty="0">
                <a:solidFill>
                  <a:schemeClr val="bg1"/>
                </a:solidFill>
                <a:latin typeface="Verdana Pro"/>
                <a:cs typeface="Arial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Verdana Pro"/>
                <a:cs typeface="Arial"/>
              </a:rPr>
              <a:t>właściciel</a:t>
            </a:r>
            <a:r>
              <a:rPr lang="en-US" sz="2400" b="1" dirty="0">
                <a:solidFill>
                  <a:schemeClr val="bg1"/>
                </a:solidFill>
                <a:latin typeface="Verdana Pro"/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Verdana Pro"/>
                <a:cs typeface="Arial"/>
              </a:rPr>
              <a:t>wspaniałej</a:t>
            </a:r>
            <a:r>
              <a:rPr lang="en-US" sz="2400" b="1" dirty="0">
                <a:solidFill>
                  <a:schemeClr val="bg1"/>
                </a:solidFill>
                <a:latin typeface="Verdana Pro"/>
                <a:cs typeface="Arial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Verdana Pro"/>
                <a:cs typeface="Arial"/>
              </a:rPr>
              <a:t>fryzury</a:t>
            </a:r>
            <a:endParaRPr lang="en-US" sz="2400" b="1" dirty="0">
              <a:solidFill>
                <a:schemeClr val="bg1"/>
              </a:solidFill>
              <a:latin typeface="Verdana Pro"/>
              <a:cs typeface="Arial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  <a:latin typeface="Verdana Pro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Verdana Pro"/>
                <a:cs typeface="Arial"/>
              </a:rPr>
              <a:t>1473-1543</a:t>
            </a:r>
            <a:endParaRPr lang="en-US" sz="2400" b="1">
              <a:solidFill>
                <a:schemeClr val="bg1"/>
              </a:solidFill>
              <a:latin typeface="Verdana Pro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0D58048-E61F-CEC1-B9DF-DC200C45D00F}"/>
              </a:ext>
            </a:extLst>
          </p:cNvPr>
          <p:cNvSpPr txBox="1"/>
          <p:nvPr/>
        </p:nvSpPr>
        <p:spPr>
          <a:xfrm>
            <a:off x="8736724" y="6201103"/>
            <a:ext cx="3327837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Grafika własna na podstawie https://pl.wikipedia.org/wiki/Miko%C5%82aj_Kopernik#/media/Plik:Nikolaus_Kopernikus.jpg</a:t>
            </a:r>
            <a:endParaRPr lang="pl-PL" sz="900">
              <a:solidFill>
                <a:schemeClr val="bg1"/>
              </a:solidFill>
              <a:latin typeface="Verdana Pro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250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730FB54D-5F51-8447-7BD1-1CB196F9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640B6E-9758-EF5F-1272-6696981A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59" y="301625"/>
            <a:ext cx="11395841" cy="24857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Mikołaj urodził się 19 lutego 1473 w Toruniu w rodzinie kupca</a:t>
            </a:r>
            <a:br>
              <a:rPr lang="pl-PL" sz="2400" b="1" dirty="0">
                <a:latin typeface="Verdana Pro"/>
                <a:ea typeface="+mn-lt"/>
                <a:cs typeface="+mn-lt"/>
              </a:rPr>
            </a:br>
            <a:r>
              <a:rPr lang="pl-PL" sz="2400" b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Mikołaja i Barbary pochodzącej z rodu Watzenrodów. Miał troje</a:t>
            </a:r>
            <a:br>
              <a:rPr lang="pl-PL" sz="2400" b="1" dirty="0">
                <a:latin typeface="Verdana Pro"/>
                <a:ea typeface="+mn-lt"/>
                <a:cs typeface="+mn-lt"/>
              </a:rPr>
            </a:br>
            <a:r>
              <a:rPr lang="pl-PL" sz="2400" b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starszego rodzeństwa: brata Andrzeja, siostrę Barbarę oraz Katarzynę.</a:t>
            </a:r>
            <a:endParaRPr lang="pl-PL" sz="2400" b="1" dirty="0">
              <a:solidFill>
                <a:schemeClr val="bg1"/>
              </a:solidFill>
              <a:latin typeface="Verdana Pro"/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AD437F8-B3DB-5A80-13E8-3F53FF8AC53B}"/>
              </a:ext>
            </a:extLst>
          </p:cNvPr>
          <p:cNvSpPr txBox="1"/>
          <p:nvPr/>
        </p:nvSpPr>
        <p:spPr>
          <a:xfrm>
            <a:off x="6825156" y="6503275"/>
            <a:ext cx="523940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https://torun.wyborcza.pl/torun/51,48723,24922780.html#S.galeria-K.C-B.1-L.1.duzy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9" descr="Obraz zawierający wewnątrz, podłoże, łóżko, ubrania&#10;&#10;Opis wygenerowany automatycznie">
            <a:extLst>
              <a:ext uri="{FF2B5EF4-FFF2-40B4-BE49-F238E27FC236}">
                <a16:creationId xmlns:a16="http://schemas.microsoft.com/office/drawing/2014/main" id="{BBE9B79A-673F-3890-815B-B1B09B63E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" y="2638496"/>
            <a:ext cx="6342993" cy="42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0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1CA27562-EB84-185B-B7EB-9EEBDB36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25" y="-3067"/>
            <a:ext cx="12240708" cy="6844761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B4F47125-F944-A37A-7AEE-ACAA996D7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" r="-180" b="28668"/>
          <a:stretch/>
        </p:blipFill>
        <p:spPr>
          <a:xfrm>
            <a:off x="0" y="818378"/>
            <a:ext cx="12240720" cy="602762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05DABE-69C0-4720-3E56-0ECDA43BD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39" y="682420"/>
            <a:ext cx="11223170" cy="19808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lnSpc>
                <a:spcPct val="160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Mikołaj Kopernik ukończył swoje pierwsze nauki w szkole parafialnej przy kościele św. Janów w Toruniu.</a:t>
            </a:r>
            <a:endParaRPr lang="pl-PL" sz="2000" b="1" dirty="0">
              <a:solidFill>
                <a:schemeClr val="bg1"/>
              </a:solidFill>
              <a:latin typeface="Verdana Pro"/>
              <a:cs typeface="Calibri" panose="020F0502020204030204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E8B5079-6243-54BF-C8C5-424C070AF648}"/>
              </a:ext>
            </a:extLst>
          </p:cNvPr>
          <p:cNvSpPr txBox="1"/>
          <p:nvPr/>
        </p:nvSpPr>
        <p:spPr>
          <a:xfrm>
            <a:off x="7166742" y="6542689"/>
            <a:ext cx="497664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b="1" dirty="0">
                <a:solidFill>
                  <a:schemeClr val="bg1"/>
                </a:solidFill>
                <a:ea typeface="+mn-lt"/>
                <a:cs typeface="+mn-lt"/>
              </a:rPr>
              <a:t>https://www.facebook.com/photo/?fbid=159970409985202&amp;set=a.159970366651873</a:t>
            </a:r>
            <a:endParaRPr lang="pl-PL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91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3972B6D9-B330-FBD3-D48C-74D52BF53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3067"/>
            <a:ext cx="12197166" cy="684476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8D05B2-7846-7D09-4F75-AFB11C7D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5157"/>
            <a:ext cx="10515600" cy="17250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b="1" dirty="0">
                <a:solidFill>
                  <a:schemeClr val="bg1"/>
                </a:solidFill>
                <a:latin typeface="Verdana Pro"/>
                <a:cs typeface="Calibri"/>
              </a:rPr>
              <a:t>Później, dzięki staraniom wuja Łukasza, rozpoczął studia prawnicze na uniwersytecie w Bolonii.</a:t>
            </a:r>
            <a:endParaRPr lang="pl-PL" b="1" dirty="0">
              <a:solidFill>
                <a:schemeClr val="bg1"/>
              </a:solidFill>
              <a:latin typeface="Verdana Pro"/>
              <a:ea typeface="+mn-lt"/>
              <a:cs typeface="+mn-lt"/>
            </a:endParaRPr>
          </a:p>
        </p:txBody>
      </p:sp>
      <p:pic>
        <p:nvPicPr>
          <p:cNvPr id="6" name="Obraz 6" descr="Obraz zawierający budynek, zewnętrzne, kamień, stare&#10;&#10;Opis wygenerowany automatycznie">
            <a:extLst>
              <a:ext uri="{FF2B5EF4-FFF2-40B4-BE49-F238E27FC236}">
                <a16:creationId xmlns:a16="http://schemas.microsoft.com/office/drawing/2014/main" id="{625A384E-8545-30D7-EB0F-E44104224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" t="134" r="21" b="43717"/>
          <a:stretch/>
        </p:blipFill>
        <p:spPr>
          <a:xfrm>
            <a:off x="-2288" y="2282840"/>
            <a:ext cx="12192012" cy="45659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134FF14-B87C-284E-9320-C4F5B0C4C958}"/>
              </a:ext>
            </a:extLst>
          </p:cNvPr>
          <p:cNvSpPr txBox="1"/>
          <p:nvPr/>
        </p:nvSpPr>
        <p:spPr>
          <a:xfrm>
            <a:off x="6634656" y="6444155"/>
            <a:ext cx="542990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https://www.facebook.com/unibo.it/photos/a.1740005106266816/1740004852933508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49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8622E450-F6D6-217E-7F41-80D36B48E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3067"/>
            <a:ext cx="12197166" cy="6844761"/>
          </a:xfrm>
          <a:prstGeom prst="rect">
            <a:avLst/>
          </a:prstGeom>
        </p:spPr>
      </p:pic>
      <p:pic>
        <p:nvPicPr>
          <p:cNvPr id="6" name="Obraz 6" descr="Obraz zawierający budynek, zewnętrzne, podłoże, kamień&#10;&#10;Opis wygenerowany automatycznie">
            <a:extLst>
              <a:ext uri="{FF2B5EF4-FFF2-40B4-BE49-F238E27FC236}">
                <a16:creationId xmlns:a16="http://schemas.microsoft.com/office/drawing/2014/main" id="{C6684CC1-75F6-2833-A491-6BA93206A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" r="-501" b="47353"/>
          <a:stretch/>
        </p:blipFill>
        <p:spPr>
          <a:xfrm>
            <a:off x="-2749" y="787819"/>
            <a:ext cx="12245097" cy="607022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46B568-DB56-6DB5-03F6-464190C1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3048"/>
            <a:ext cx="11277599" cy="23971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chemeClr val="bg1"/>
                </a:solidFill>
                <a:latin typeface="Verdana Pro"/>
                <a:cs typeface="Calibri"/>
              </a:rPr>
              <a:t>W 1501 r. Kopernik na krótko powrócił na Warmię, po czym 28 sierpnia 1501 uzyskał zgodę kapituły warmińskiej</a:t>
            </a:r>
            <a:br>
              <a:rPr lang="pl-PL" sz="2400" b="1" dirty="0">
                <a:latin typeface="Verdana Pro"/>
                <a:cs typeface="Calibri"/>
              </a:rPr>
            </a:br>
            <a:r>
              <a:rPr lang="pl-PL" sz="2400" b="1" dirty="0">
                <a:solidFill>
                  <a:schemeClr val="bg1"/>
                </a:solidFill>
                <a:latin typeface="Verdana Pro"/>
                <a:cs typeface="Calibri"/>
              </a:rPr>
              <a:t>na rozpoczęcie kolejnych studiów medycznych na </a:t>
            </a:r>
            <a:r>
              <a:rPr lang="pl-PL" sz="2400" b="1" dirty="0" err="1">
                <a:solidFill>
                  <a:schemeClr val="bg1"/>
                </a:solidFill>
                <a:latin typeface="Verdana Pro"/>
                <a:cs typeface="Calibri"/>
              </a:rPr>
              <a:t>Uniwersyteciew</a:t>
            </a:r>
            <a:r>
              <a:rPr lang="pl-PL" sz="2400" b="1" dirty="0">
                <a:solidFill>
                  <a:schemeClr val="bg1"/>
                </a:solidFill>
                <a:latin typeface="Verdana Pro"/>
                <a:cs typeface="Calibri"/>
              </a:rPr>
              <a:t> Padwie, kontynuując studia prawnicze.</a:t>
            </a:r>
            <a:endParaRPr lang="pl-PL" sz="2400" b="1" dirty="0" err="1">
              <a:solidFill>
                <a:schemeClr val="bg1"/>
              </a:solidFill>
              <a:latin typeface="Verdana Pro"/>
              <a:ea typeface="+mn-lt"/>
              <a:cs typeface="+mn-lt"/>
            </a:endParaRPr>
          </a:p>
          <a:p>
            <a:endParaRPr lang="pl-PL" sz="2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5E504C8-5879-9B97-C59C-0A8F72C9FD52}"/>
              </a:ext>
            </a:extLst>
          </p:cNvPr>
          <p:cNvSpPr txBox="1"/>
          <p:nvPr/>
        </p:nvSpPr>
        <p:spPr>
          <a:xfrm>
            <a:off x="6654363" y="6431017"/>
            <a:ext cx="541019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https://pl.wikipedia.org/wiki/Uniwersytet_Padewski#/media/Plik:Palazzo_Bo_(Padua).jpg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5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4E34F6A1-E70E-6DDC-2D5E-080812891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3067"/>
            <a:ext cx="12197166" cy="6844761"/>
          </a:xfrm>
          <a:prstGeom prst="rect">
            <a:avLst/>
          </a:prstGeom>
        </p:spPr>
      </p:pic>
      <p:pic>
        <p:nvPicPr>
          <p:cNvPr id="4" name="Obraz 5" descr="Obraz zawierający budynek, zewnętrzne&#10;&#10;Opis wygenerowany automatycznie">
            <a:extLst>
              <a:ext uri="{FF2B5EF4-FFF2-40B4-BE49-F238E27FC236}">
                <a16:creationId xmlns:a16="http://schemas.microsoft.com/office/drawing/2014/main" id="{52BAF1AF-FBB8-6F77-4E6B-D667AE135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" r="-190" b="28190"/>
          <a:stretch/>
        </p:blipFill>
        <p:spPr>
          <a:xfrm>
            <a:off x="-2583" y="979473"/>
            <a:ext cx="12203905" cy="584891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1C7506-BD5D-AD3D-88A8-4F150E046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534" y="344508"/>
            <a:ext cx="9928981" cy="14666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chemeClr val="bg1"/>
                </a:solidFill>
                <a:latin typeface="Verdana Pro"/>
                <a:cs typeface="Calibri"/>
              </a:rPr>
              <a:t>Latem 1503 roku jego studia dobiegły końca</a:t>
            </a:r>
            <a:br>
              <a:rPr lang="pl-PL" sz="2400" b="1" dirty="0"/>
            </a:br>
            <a:r>
              <a:rPr lang="pl-PL" sz="2400" b="1" dirty="0">
                <a:solidFill>
                  <a:schemeClr val="bg1"/>
                </a:solidFill>
                <a:latin typeface="Verdana Pro"/>
                <a:cs typeface="Calibri"/>
              </a:rPr>
              <a:t>i podjął się obrony doktoratu z prawa kanonicznego</a:t>
            </a:r>
            <a:br>
              <a:rPr lang="pl-PL" sz="2400" b="1" dirty="0"/>
            </a:br>
            <a:r>
              <a:rPr lang="pl-PL" sz="2400" b="1" dirty="0">
                <a:solidFill>
                  <a:schemeClr val="bg1"/>
                </a:solidFill>
                <a:latin typeface="Verdana Pro"/>
                <a:cs typeface="Calibri"/>
              </a:rPr>
              <a:t>na uniwersytecie w Ferrarze.</a:t>
            </a:r>
            <a:r>
              <a:rPr lang="pl-PL" sz="2400" b="1" dirty="0">
                <a:solidFill>
                  <a:schemeClr val="bg1"/>
                </a:solidFill>
                <a:cs typeface="Calibri"/>
              </a:rPr>
              <a:t> 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048A6A7-52BD-11E1-8D1A-C8B3BF8445F1}"/>
              </a:ext>
            </a:extLst>
          </p:cNvPr>
          <p:cNvSpPr txBox="1"/>
          <p:nvPr/>
        </p:nvSpPr>
        <p:spPr>
          <a:xfrm>
            <a:off x="1767053" y="6457293"/>
            <a:ext cx="1035006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https://keystoneacademic-res.cloudinary.com/image/upload/q_auto,f_auto,w_743,c_limit/element/13/134901_134839_Picturetoincludeinprogdescription2.jpg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77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ocne niebo&#10;&#10;Opis wygenerowany automatycznie">
            <a:extLst>
              <a:ext uri="{FF2B5EF4-FFF2-40B4-BE49-F238E27FC236}">
                <a16:creationId xmlns:a16="http://schemas.microsoft.com/office/drawing/2014/main" id="{5A6EFA40-0842-089C-952A-72C3D4C7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897"/>
            <a:ext cx="12197166" cy="6889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A606EF-6ADE-533E-8E32-7AED02529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114" y="452711"/>
            <a:ext cx="6311462" cy="24594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solidFill>
                  <a:srgbClr val="FFFFFF"/>
                </a:solidFill>
                <a:latin typeface="Verdana Pro"/>
                <a:ea typeface="+mn-lt"/>
                <a:cs typeface="+mn-lt"/>
              </a:rPr>
              <a:t>Mikołaj powrócił do Polski pod koniec 1503 roku i przez najbliższe lata towarzyszył swojemu wujowi, biskupowi warmińskiemu Łukaszowi Watzenrodemu.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 dirty="0">
                <a:solidFill>
                  <a:srgbClr val="FFFFFF"/>
                </a:solidFill>
                <a:latin typeface="Verdana Pro"/>
                <a:cs typeface="Calibri" panose="020F0502020204030204"/>
              </a:rPr>
              <a:t>Wuj Łukasz chciał, by któryś z jego siostrzeńców objął po nim biskupstwo, lecz Andrzej zachorował i wyjechał do Włoch na leczenie. Wtedy padło na Mikołaja, lecz ten odmówił wybierając karierę naukową.</a:t>
            </a:r>
            <a:endParaRPr lang="pl-PL" sz="2000" dirty="0">
              <a:latin typeface="Verdana Pro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E5B8FBE-44DC-262D-63C6-04300C772EF4}"/>
              </a:ext>
            </a:extLst>
          </p:cNvPr>
          <p:cNvSpPr txBox="1"/>
          <p:nvPr/>
        </p:nvSpPr>
        <p:spPr>
          <a:xfrm>
            <a:off x="5767552" y="6424448"/>
            <a:ext cx="625759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900" dirty="0">
                <a:solidFill>
                  <a:schemeClr val="bg1"/>
                </a:solidFill>
                <a:latin typeface="Verdana Pro"/>
                <a:ea typeface="+mn-lt"/>
                <a:cs typeface="+mn-lt"/>
              </a:rPr>
              <a:t>httpspl.wikipedia.orgwiki%C5%81ukasz_Watzenrode#mediaPlikLucas_Watzenrode_the_Younger.JPG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8" descr="Obraz zawierający tekst, osoba, mężczyzna, ściana&#10;&#10;Opis wygenerowany automatycznie">
            <a:extLst>
              <a:ext uri="{FF2B5EF4-FFF2-40B4-BE49-F238E27FC236}">
                <a16:creationId xmlns:a16="http://schemas.microsoft.com/office/drawing/2014/main" id="{250B523A-BEEE-4158-70CF-4BEE08CB7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" y="-30510"/>
            <a:ext cx="4864974" cy="68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4209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Życie i działalność Mikołaja Kopernika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Bibliografia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725</cp:revision>
  <dcterms:created xsi:type="dcterms:W3CDTF">2023-02-20T19:21:51Z</dcterms:created>
  <dcterms:modified xsi:type="dcterms:W3CDTF">2023-03-12T11:49:34Z</dcterms:modified>
</cp:coreProperties>
</file>